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sldIdLst>
    <p:sldId id="256" r:id="rId5"/>
    <p:sldId id="257" r:id="rId6"/>
    <p:sldId id="258" r:id="rId7"/>
    <p:sldId id="259" r:id="rId8"/>
    <p:sldId id="260" r:id="rId9"/>
    <p:sldId id="261" r:id="rId10"/>
    <p:sldId id="262" r:id="rId11"/>
    <p:sldId id="263" r:id="rId12"/>
    <p:sldId id="264" r:id="rId13"/>
    <p:sldId id="265" r:id="rId14"/>
    <p:sldId id="271" r:id="rId15"/>
    <p:sldId id="266" r:id="rId16"/>
    <p:sldId id="267" r:id="rId17"/>
    <p:sldId id="269" r:id="rId18"/>
    <p:sldId id="270" r:id="rId19"/>
    <p:sldId id="268" r:id="rId20"/>
    <p:sldId id="272" r:id="rId21"/>
    <p:sldId id="273" r:id="rId22"/>
    <p:sldId id="274" r:id="rId23"/>
    <p:sldId id="275" r:id="rId24"/>
    <p:sldId id="276" r:id="rId25"/>
    <p:sldId id="277" r:id="rId26"/>
    <p:sldId id="278" r:id="rId27"/>
    <p:sldId id="279" r:id="rId28"/>
    <p:sldId id="284" r:id="rId29"/>
    <p:sldId id="280" r:id="rId30"/>
    <p:sldId id="281" r:id="rId31"/>
    <p:sldId id="282" r:id="rId32"/>
    <p:sldId id="283" r:id="rId33"/>
    <p:sldId id="304" r:id="rId34"/>
    <p:sldId id="305" r:id="rId35"/>
    <p:sldId id="306" r:id="rId36"/>
    <p:sldId id="308" r:id="rId37"/>
    <p:sldId id="307"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11" r:id="rId58"/>
    <p:sldId id="312" r:id="rId59"/>
    <p:sldId id="310" r:id="rId60"/>
    <p:sldId id="30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53EEB-F1EF-9B75-1CE2-9891C95CA21C}" vWet="4" dt="2026-04-21T15:33:16.102"/>
    <p1510:client id="{429DC340-0DF7-1757-622B-AA3827635665}" v="1" dt="2026-04-21T15:32:38.214"/>
    <p1510:client id="{B2A15D60-E947-BED1-F33D-40EF82A7ACBC}" v="509" dt="2026-04-21T15:54:08.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ttany Sistrunk" userId="S::brittany.sistrunk@mshc.com::53ee9828-3b59-44f5-9423-dac59fc44d97" providerId="AD" clId="Web-{B2A15D60-E947-BED1-F33D-40EF82A7ACBC}"/>
    <pc:docChg chg="addSld delSld modSld sldOrd">
      <pc:chgData name="Brittany Sistrunk" userId="S::brittany.sistrunk@mshc.com::53ee9828-3b59-44f5-9423-dac59fc44d97" providerId="AD" clId="Web-{B2A15D60-E947-BED1-F33D-40EF82A7ACBC}" dt="2026-04-21T15:54:08.350" v="513"/>
      <pc:docMkLst>
        <pc:docMk/>
      </pc:docMkLst>
      <pc:sldChg chg="addSp delSp modSp ord">
        <pc:chgData name="Brittany Sistrunk" userId="S::brittany.sistrunk@mshc.com::53ee9828-3b59-44f5-9423-dac59fc44d97" providerId="AD" clId="Web-{B2A15D60-E947-BED1-F33D-40EF82A7ACBC}" dt="2026-04-21T15:54:08.350" v="513"/>
        <pc:sldMkLst>
          <pc:docMk/>
          <pc:sldMk cId="1114462625" sldId="309"/>
        </pc:sldMkLst>
        <pc:spChg chg="del">
          <ac:chgData name="Brittany Sistrunk" userId="S::brittany.sistrunk@mshc.com::53ee9828-3b59-44f5-9423-dac59fc44d97" providerId="AD" clId="Web-{B2A15D60-E947-BED1-F33D-40EF82A7ACBC}" dt="2026-04-21T15:37:56.146" v="400"/>
          <ac:spMkLst>
            <pc:docMk/>
            <pc:sldMk cId="1114462625" sldId="309"/>
            <ac:spMk id="2" creationId="{EED520E3-6359-8302-3DFC-C45296171AC0}"/>
          </ac:spMkLst>
        </pc:spChg>
        <pc:spChg chg="mod">
          <ac:chgData name="Brittany Sistrunk" userId="S::brittany.sistrunk@mshc.com::53ee9828-3b59-44f5-9423-dac59fc44d97" providerId="AD" clId="Web-{B2A15D60-E947-BED1-F33D-40EF82A7ACBC}" dt="2026-04-21T15:45:22.758" v="433" actId="1076"/>
          <ac:spMkLst>
            <pc:docMk/>
            <pc:sldMk cId="1114462625" sldId="309"/>
            <ac:spMk id="3" creationId="{869FA960-441B-900F-0630-1F4B8E371C8D}"/>
          </ac:spMkLst>
        </pc:spChg>
        <pc:picChg chg="add mod">
          <ac:chgData name="Brittany Sistrunk" userId="S::brittany.sistrunk@mshc.com::53ee9828-3b59-44f5-9423-dac59fc44d97" providerId="AD" clId="Web-{B2A15D60-E947-BED1-F33D-40EF82A7ACBC}" dt="2026-04-21T15:43:23.352" v="413" actId="14100"/>
          <ac:picMkLst>
            <pc:docMk/>
            <pc:sldMk cId="1114462625" sldId="309"/>
            <ac:picMk id="4" creationId="{9438B4AE-7854-593D-7D9A-0C4AF5772CA9}"/>
          </ac:picMkLst>
        </pc:picChg>
        <pc:picChg chg="add mod modCrop">
          <ac:chgData name="Brittany Sistrunk" userId="S::brittany.sistrunk@mshc.com::53ee9828-3b59-44f5-9423-dac59fc44d97" providerId="AD" clId="Web-{B2A15D60-E947-BED1-F33D-40EF82A7ACBC}" dt="2026-04-21T15:44:46.305" v="425" actId="14100"/>
          <ac:picMkLst>
            <pc:docMk/>
            <pc:sldMk cId="1114462625" sldId="309"/>
            <ac:picMk id="5" creationId="{148D3CCE-27E5-AEB9-3664-DA27D18CF4FC}"/>
          </ac:picMkLst>
        </pc:picChg>
        <pc:picChg chg="add mod modCrop">
          <ac:chgData name="Brittany Sistrunk" userId="S::brittany.sistrunk@mshc.com::53ee9828-3b59-44f5-9423-dac59fc44d97" providerId="AD" clId="Web-{B2A15D60-E947-BED1-F33D-40EF82A7ACBC}" dt="2026-04-21T15:45:16.070" v="432" actId="1076"/>
          <ac:picMkLst>
            <pc:docMk/>
            <pc:sldMk cId="1114462625" sldId="309"/>
            <ac:picMk id="6" creationId="{07F3812A-992C-0ADE-1323-756A99E96B8E}"/>
          </ac:picMkLst>
        </pc:picChg>
      </pc:sldChg>
      <pc:sldChg chg="addSp delSp modSp new mod setBg">
        <pc:chgData name="Brittany Sistrunk" userId="S::brittany.sistrunk@mshc.com::53ee9828-3b59-44f5-9423-dac59fc44d97" providerId="AD" clId="Web-{B2A15D60-E947-BED1-F33D-40EF82A7ACBC}" dt="2026-04-21T15:54:00.069" v="512"/>
        <pc:sldMkLst>
          <pc:docMk/>
          <pc:sldMk cId="2445603984" sldId="310"/>
        </pc:sldMkLst>
        <pc:spChg chg="del">
          <ac:chgData name="Brittany Sistrunk" userId="S::brittany.sistrunk@mshc.com::53ee9828-3b59-44f5-9423-dac59fc44d97" providerId="AD" clId="Web-{B2A15D60-E947-BED1-F33D-40EF82A7ACBC}" dt="2026-04-21T15:45:56.289" v="435"/>
          <ac:spMkLst>
            <pc:docMk/>
            <pc:sldMk cId="2445603984" sldId="310"/>
            <ac:spMk id="2" creationId="{B1C4655A-EE4C-A62C-52E4-ED814A506F94}"/>
          </ac:spMkLst>
        </pc:spChg>
        <pc:spChg chg="del">
          <ac:chgData name="Brittany Sistrunk" userId="S::brittany.sistrunk@mshc.com::53ee9828-3b59-44f5-9423-dac59fc44d97" providerId="AD" clId="Web-{B2A15D60-E947-BED1-F33D-40EF82A7ACBC}" dt="2026-04-21T15:45:58.492" v="436"/>
          <ac:spMkLst>
            <pc:docMk/>
            <pc:sldMk cId="2445603984" sldId="310"/>
            <ac:spMk id="3" creationId="{F57C88AA-FFC3-93F9-A030-7719CA2CF1AB}"/>
          </ac:spMkLst>
        </pc:spChg>
        <pc:spChg chg="add">
          <ac:chgData name="Brittany Sistrunk" userId="S::brittany.sistrunk@mshc.com::53ee9828-3b59-44f5-9423-dac59fc44d97" providerId="AD" clId="Web-{B2A15D60-E947-BED1-F33D-40EF82A7ACBC}" dt="2026-04-21T15:54:00.069" v="512"/>
          <ac:spMkLst>
            <pc:docMk/>
            <pc:sldMk cId="2445603984" sldId="310"/>
            <ac:spMk id="11" creationId="{6C2997EE-0889-44C3-AC0D-18F26AC9AAAB}"/>
          </ac:spMkLst>
        </pc:spChg>
        <pc:picChg chg="add mod ord">
          <ac:chgData name="Brittany Sistrunk" userId="S::brittany.sistrunk@mshc.com::53ee9828-3b59-44f5-9423-dac59fc44d97" providerId="AD" clId="Web-{B2A15D60-E947-BED1-F33D-40EF82A7ACBC}" dt="2026-04-21T15:54:00.069" v="512"/>
          <ac:picMkLst>
            <pc:docMk/>
            <pc:sldMk cId="2445603984" sldId="310"/>
            <ac:picMk id="4" creationId="{FBD028C1-A73D-F1FC-CC49-78932141A9E5}"/>
          </ac:picMkLst>
        </pc:picChg>
        <pc:picChg chg="add mod modCrop">
          <ac:chgData name="Brittany Sistrunk" userId="S::brittany.sistrunk@mshc.com::53ee9828-3b59-44f5-9423-dac59fc44d97" providerId="AD" clId="Web-{B2A15D60-E947-BED1-F33D-40EF82A7ACBC}" dt="2026-04-21T15:54:00.069" v="512"/>
          <ac:picMkLst>
            <pc:docMk/>
            <pc:sldMk cId="2445603984" sldId="310"/>
            <ac:picMk id="5" creationId="{71036B43-5463-5D91-2CF5-4D891F432D62}"/>
          </ac:picMkLst>
        </pc:picChg>
        <pc:picChg chg="add mod modCrop">
          <ac:chgData name="Brittany Sistrunk" userId="S::brittany.sistrunk@mshc.com::53ee9828-3b59-44f5-9423-dac59fc44d97" providerId="AD" clId="Web-{B2A15D60-E947-BED1-F33D-40EF82A7ACBC}" dt="2026-04-21T15:54:00.069" v="512"/>
          <ac:picMkLst>
            <pc:docMk/>
            <pc:sldMk cId="2445603984" sldId="310"/>
            <ac:picMk id="6" creationId="{C2308D6B-5CE9-1F84-4E69-B5B0A825AF7C}"/>
          </ac:picMkLst>
        </pc:picChg>
      </pc:sldChg>
      <pc:sldChg chg="addSp delSp modSp new mod setBg">
        <pc:chgData name="Brittany Sistrunk" userId="S::brittany.sistrunk@mshc.com::53ee9828-3b59-44f5-9423-dac59fc44d97" providerId="AD" clId="Web-{B2A15D60-E947-BED1-F33D-40EF82A7ACBC}" dt="2026-04-21T15:51:31.507" v="486"/>
        <pc:sldMkLst>
          <pc:docMk/>
          <pc:sldMk cId="2947574910" sldId="311"/>
        </pc:sldMkLst>
        <pc:spChg chg="del">
          <ac:chgData name="Brittany Sistrunk" userId="S::brittany.sistrunk@mshc.com::53ee9828-3b59-44f5-9423-dac59fc44d97" providerId="AD" clId="Web-{B2A15D60-E947-BED1-F33D-40EF82A7ACBC}" dt="2026-04-21T15:48:46.257" v="466"/>
          <ac:spMkLst>
            <pc:docMk/>
            <pc:sldMk cId="2947574910" sldId="311"/>
            <ac:spMk id="2" creationId="{24F56895-9754-F32F-DD40-216B033A0D70}"/>
          </ac:spMkLst>
        </pc:spChg>
        <pc:spChg chg="del">
          <ac:chgData name="Brittany Sistrunk" userId="S::brittany.sistrunk@mshc.com::53ee9828-3b59-44f5-9423-dac59fc44d97" providerId="AD" clId="Web-{B2A15D60-E947-BED1-F33D-40EF82A7ACBC}" dt="2026-04-21T15:48:48.351" v="467"/>
          <ac:spMkLst>
            <pc:docMk/>
            <pc:sldMk cId="2947574910" sldId="311"/>
            <ac:spMk id="3" creationId="{C3D2922D-B47F-962B-D926-8DB1147AA74C}"/>
          </ac:spMkLst>
        </pc:spChg>
        <pc:spChg chg="add">
          <ac:chgData name="Brittany Sistrunk" userId="S::brittany.sistrunk@mshc.com::53ee9828-3b59-44f5-9423-dac59fc44d97" providerId="AD" clId="Web-{B2A15D60-E947-BED1-F33D-40EF82A7ACBC}" dt="2026-04-21T15:51:31.507" v="486"/>
          <ac:spMkLst>
            <pc:docMk/>
            <pc:sldMk cId="2947574910" sldId="311"/>
            <ac:spMk id="12" creationId="{6C2997EE-0889-44C3-AC0D-18F26AC9AAAB}"/>
          </ac:spMkLst>
        </pc:spChg>
        <pc:picChg chg="add mod ord">
          <ac:chgData name="Brittany Sistrunk" userId="S::brittany.sistrunk@mshc.com::53ee9828-3b59-44f5-9423-dac59fc44d97" providerId="AD" clId="Web-{B2A15D60-E947-BED1-F33D-40EF82A7ACBC}" dt="2026-04-21T15:51:31.507" v="486"/>
          <ac:picMkLst>
            <pc:docMk/>
            <pc:sldMk cId="2947574910" sldId="311"/>
            <ac:picMk id="4" creationId="{A3F934F4-7780-A19C-B365-CF8054F355AD}"/>
          </ac:picMkLst>
        </pc:picChg>
        <pc:picChg chg="add mod ord">
          <ac:chgData name="Brittany Sistrunk" userId="S::brittany.sistrunk@mshc.com::53ee9828-3b59-44f5-9423-dac59fc44d97" providerId="AD" clId="Web-{B2A15D60-E947-BED1-F33D-40EF82A7ACBC}" dt="2026-04-21T15:51:31.507" v="486"/>
          <ac:picMkLst>
            <pc:docMk/>
            <pc:sldMk cId="2947574910" sldId="311"/>
            <ac:picMk id="5" creationId="{AB7E7632-FC66-F5A5-1BFF-A9132359E365}"/>
          </ac:picMkLst>
        </pc:picChg>
        <pc:picChg chg="add mod">
          <ac:chgData name="Brittany Sistrunk" userId="S::brittany.sistrunk@mshc.com::53ee9828-3b59-44f5-9423-dac59fc44d97" providerId="AD" clId="Web-{B2A15D60-E947-BED1-F33D-40EF82A7ACBC}" dt="2026-04-21T15:51:31.507" v="486"/>
          <ac:picMkLst>
            <pc:docMk/>
            <pc:sldMk cId="2947574910" sldId="311"/>
            <ac:picMk id="6" creationId="{F173D91E-97EA-D60D-EC7E-6D263B0C909D}"/>
          </ac:picMkLst>
        </pc:picChg>
        <pc:picChg chg="add mod">
          <ac:chgData name="Brittany Sistrunk" userId="S::brittany.sistrunk@mshc.com::53ee9828-3b59-44f5-9423-dac59fc44d97" providerId="AD" clId="Web-{B2A15D60-E947-BED1-F33D-40EF82A7ACBC}" dt="2026-04-21T15:51:31.507" v="486"/>
          <ac:picMkLst>
            <pc:docMk/>
            <pc:sldMk cId="2947574910" sldId="311"/>
            <ac:picMk id="7" creationId="{13801ECE-7E3C-D41B-E11D-5BC29AE408D9}"/>
          </ac:picMkLst>
        </pc:picChg>
      </pc:sldChg>
      <pc:sldChg chg="addSp delSp modSp new mod setBg">
        <pc:chgData name="Brittany Sistrunk" userId="S::brittany.sistrunk@mshc.com::53ee9828-3b59-44f5-9423-dac59fc44d97" providerId="AD" clId="Web-{B2A15D60-E947-BED1-F33D-40EF82A7ACBC}" dt="2026-04-21T15:53:46.287" v="511"/>
        <pc:sldMkLst>
          <pc:docMk/>
          <pc:sldMk cId="36529733" sldId="312"/>
        </pc:sldMkLst>
        <pc:spChg chg="del">
          <ac:chgData name="Brittany Sistrunk" userId="S::brittany.sistrunk@mshc.com::53ee9828-3b59-44f5-9423-dac59fc44d97" providerId="AD" clId="Web-{B2A15D60-E947-BED1-F33D-40EF82A7ACBC}" dt="2026-04-21T15:51:52.991" v="490"/>
          <ac:spMkLst>
            <pc:docMk/>
            <pc:sldMk cId="36529733" sldId="312"/>
            <ac:spMk id="2" creationId="{6F811C98-A6B6-1EC4-F418-2A004CFC27A6}"/>
          </ac:spMkLst>
        </pc:spChg>
        <pc:spChg chg="del">
          <ac:chgData name="Brittany Sistrunk" userId="S::brittany.sistrunk@mshc.com::53ee9828-3b59-44f5-9423-dac59fc44d97" providerId="AD" clId="Web-{B2A15D60-E947-BED1-F33D-40EF82A7ACBC}" dt="2026-04-21T15:51:54.991" v="491"/>
          <ac:spMkLst>
            <pc:docMk/>
            <pc:sldMk cId="36529733" sldId="312"/>
            <ac:spMk id="3" creationId="{F21FCFA4-4604-8BA2-53E5-8350E4F24BA2}"/>
          </ac:spMkLst>
        </pc:spChg>
        <pc:spChg chg="add">
          <ac:chgData name="Brittany Sistrunk" userId="S::brittany.sistrunk@mshc.com::53ee9828-3b59-44f5-9423-dac59fc44d97" providerId="AD" clId="Web-{B2A15D60-E947-BED1-F33D-40EF82A7ACBC}" dt="2026-04-21T15:53:46.287" v="511"/>
          <ac:spMkLst>
            <pc:docMk/>
            <pc:sldMk cId="36529733" sldId="312"/>
            <ac:spMk id="13" creationId="{9A72E43A-2FC3-43A9-8E8E-0BF749E66E4F}"/>
          </ac:spMkLst>
        </pc:spChg>
        <pc:picChg chg="add mod ord">
          <ac:chgData name="Brittany Sistrunk" userId="S::brittany.sistrunk@mshc.com::53ee9828-3b59-44f5-9423-dac59fc44d97" providerId="AD" clId="Web-{B2A15D60-E947-BED1-F33D-40EF82A7ACBC}" dt="2026-04-21T15:53:46.287" v="511"/>
          <ac:picMkLst>
            <pc:docMk/>
            <pc:sldMk cId="36529733" sldId="312"/>
            <ac:picMk id="4" creationId="{A5B17F9B-CD06-9A15-5CEC-9693F1F20557}"/>
          </ac:picMkLst>
        </pc:picChg>
        <pc:picChg chg="add mod ord">
          <ac:chgData name="Brittany Sistrunk" userId="S::brittany.sistrunk@mshc.com::53ee9828-3b59-44f5-9423-dac59fc44d97" providerId="AD" clId="Web-{B2A15D60-E947-BED1-F33D-40EF82A7ACBC}" dt="2026-04-21T15:53:46.287" v="511"/>
          <ac:picMkLst>
            <pc:docMk/>
            <pc:sldMk cId="36529733" sldId="312"/>
            <ac:picMk id="5" creationId="{0D49976C-B53D-9E2A-DA62-049FDDBEBFAF}"/>
          </ac:picMkLst>
        </pc:picChg>
        <pc:picChg chg="add mod ord">
          <ac:chgData name="Brittany Sistrunk" userId="S::brittany.sistrunk@mshc.com::53ee9828-3b59-44f5-9423-dac59fc44d97" providerId="AD" clId="Web-{B2A15D60-E947-BED1-F33D-40EF82A7ACBC}" dt="2026-04-21T15:53:46.287" v="511"/>
          <ac:picMkLst>
            <pc:docMk/>
            <pc:sldMk cId="36529733" sldId="312"/>
            <ac:picMk id="6" creationId="{36A40640-200B-B8E1-B34F-8EBF5152C557}"/>
          </ac:picMkLst>
        </pc:picChg>
        <pc:picChg chg="add mod">
          <ac:chgData name="Brittany Sistrunk" userId="S::brittany.sistrunk@mshc.com::53ee9828-3b59-44f5-9423-dac59fc44d97" providerId="AD" clId="Web-{B2A15D60-E947-BED1-F33D-40EF82A7ACBC}" dt="2026-04-21T15:53:46.287" v="511"/>
          <ac:picMkLst>
            <pc:docMk/>
            <pc:sldMk cId="36529733" sldId="312"/>
            <ac:picMk id="7" creationId="{042DFEBD-51A2-4023-273F-50B4D4A88D18}"/>
          </ac:picMkLst>
        </pc:picChg>
        <pc:picChg chg="add mod">
          <ac:chgData name="Brittany Sistrunk" userId="S::brittany.sistrunk@mshc.com::53ee9828-3b59-44f5-9423-dac59fc44d97" providerId="AD" clId="Web-{B2A15D60-E947-BED1-F33D-40EF82A7ACBC}" dt="2026-04-21T15:53:46.287" v="511"/>
          <ac:picMkLst>
            <pc:docMk/>
            <pc:sldMk cId="36529733" sldId="312"/>
            <ac:picMk id="8" creationId="{4C0368DC-5E77-D3E0-A78E-E0F50A60CFC8}"/>
          </ac:picMkLst>
        </pc:picChg>
      </pc:sldChg>
      <pc:sldChg chg="add del replId">
        <pc:chgData name="Brittany Sistrunk" userId="S::brittany.sistrunk@mshc.com::53ee9828-3b59-44f5-9423-dac59fc44d97" providerId="AD" clId="Web-{B2A15D60-E947-BED1-F33D-40EF82A7ACBC}" dt="2026-04-21T15:51:42.648" v="488"/>
        <pc:sldMkLst>
          <pc:docMk/>
          <pc:sldMk cId="234341305" sldId="312"/>
        </pc:sldMkLst>
      </pc:sldChg>
    </pc:docChg>
  </pc:docChgLst>
  <pc:docChgLst>
    <pc:chgData name="Brittany Sistrunk" userId="S::brittany.sistrunk@mshc.com::53ee9828-3b59-44f5-9423-dac59fc44d97" providerId="AD" clId="Web-{429DC340-0DF7-1757-622B-AA3827635665}"/>
    <pc:docChg chg="addSld">
      <pc:chgData name="Brittany Sistrunk" userId="S::brittany.sistrunk@mshc.com::53ee9828-3b59-44f5-9423-dac59fc44d97" providerId="AD" clId="Web-{429DC340-0DF7-1757-622B-AA3827635665}" dt="2026-04-21T15:32:38.214" v="0"/>
      <pc:docMkLst>
        <pc:docMk/>
      </pc:docMkLst>
      <pc:sldChg chg="new">
        <pc:chgData name="Brittany Sistrunk" userId="S::brittany.sistrunk@mshc.com::53ee9828-3b59-44f5-9423-dac59fc44d97" providerId="AD" clId="Web-{429DC340-0DF7-1757-622B-AA3827635665}" dt="2026-04-21T15:32:38.214" v="0"/>
        <pc:sldMkLst>
          <pc:docMk/>
          <pc:sldMk cId="1114462625"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17F760-CD61-4CDB-88AB-39D6AB778AA4}"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C73AEA-E54C-4E0C-80FF-837FFF4C51B2}" type="slidenum">
              <a:rPr lang="en-US" smtClean="0"/>
              <a:t>‹#›</a:t>
            </a:fld>
            <a:endParaRPr lang="en-US"/>
          </a:p>
        </p:txBody>
      </p:sp>
    </p:spTree>
    <p:extLst>
      <p:ext uri="{BB962C8B-B14F-4D97-AF65-F5344CB8AC3E}">
        <p14:creationId xmlns:p14="http://schemas.microsoft.com/office/powerpoint/2010/main" val="3316960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C73AEA-E54C-4E0C-80FF-837FFF4C51B2}" type="slidenum">
              <a:rPr lang="en-US" smtClean="0"/>
              <a:t>5</a:t>
            </a:fld>
            <a:endParaRPr lang="en-US"/>
          </a:p>
        </p:txBody>
      </p:sp>
    </p:spTree>
    <p:extLst>
      <p:ext uri="{BB962C8B-B14F-4D97-AF65-F5344CB8AC3E}">
        <p14:creationId xmlns:p14="http://schemas.microsoft.com/office/powerpoint/2010/main" val="2411105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ABB0-09D2-F931-98E6-DA36C59690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9A02FC-58DF-619B-A8E5-89CEFBC755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4BB3E2-C305-4832-EB90-3757DBB2A0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E310ADB-FAE8-EEE7-1A18-16E705F317B1}"/>
              </a:ext>
            </a:extLst>
          </p:cNvPr>
          <p:cNvSpPr>
            <a:spLocks noGrp="1"/>
          </p:cNvSpPr>
          <p:nvPr>
            <p:ph type="sldNum" sz="quarter" idx="5"/>
          </p:nvPr>
        </p:nvSpPr>
        <p:spPr/>
        <p:txBody>
          <a:bodyPr/>
          <a:lstStyle/>
          <a:p>
            <a:fld id="{F7C73AEA-E54C-4E0C-80FF-837FFF4C51B2}" type="slidenum">
              <a:rPr lang="en-US" smtClean="0"/>
              <a:t>6</a:t>
            </a:fld>
            <a:endParaRPr lang="en-US"/>
          </a:p>
        </p:txBody>
      </p:sp>
    </p:spTree>
    <p:extLst>
      <p:ext uri="{BB962C8B-B14F-4D97-AF65-F5344CB8AC3E}">
        <p14:creationId xmlns:p14="http://schemas.microsoft.com/office/powerpoint/2010/main" val="2291742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8532F-2D23-3A30-7762-243E4EDCBE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68C249-7369-E6B0-8FC7-2988CA01AE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0F28C2-114B-E620-0551-1219DDB927D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1412FBB-18FF-602E-AFC8-AE65F3F397E3}"/>
              </a:ext>
            </a:extLst>
          </p:cNvPr>
          <p:cNvSpPr>
            <a:spLocks noGrp="1"/>
          </p:cNvSpPr>
          <p:nvPr>
            <p:ph type="sldNum" sz="quarter" idx="5"/>
          </p:nvPr>
        </p:nvSpPr>
        <p:spPr/>
        <p:txBody>
          <a:bodyPr/>
          <a:lstStyle/>
          <a:p>
            <a:fld id="{F7C73AEA-E54C-4E0C-80FF-837FFF4C51B2}" type="slidenum">
              <a:rPr lang="en-US" smtClean="0"/>
              <a:t>7</a:t>
            </a:fld>
            <a:endParaRPr lang="en-US"/>
          </a:p>
        </p:txBody>
      </p:sp>
    </p:spTree>
    <p:extLst>
      <p:ext uri="{BB962C8B-B14F-4D97-AF65-F5344CB8AC3E}">
        <p14:creationId xmlns:p14="http://schemas.microsoft.com/office/powerpoint/2010/main" val="2340316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FD198-2705-07FC-EB7C-DFE3F800D7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3B6DDC-4F97-2E07-FBBE-22AC248FDA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172E15-131C-80FB-6BD1-E1596547A66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22358E8-5EBC-66A8-BA62-52D7636CF873}"/>
              </a:ext>
            </a:extLst>
          </p:cNvPr>
          <p:cNvSpPr>
            <a:spLocks noGrp="1"/>
          </p:cNvSpPr>
          <p:nvPr>
            <p:ph type="sldNum" sz="quarter" idx="5"/>
          </p:nvPr>
        </p:nvSpPr>
        <p:spPr/>
        <p:txBody>
          <a:bodyPr/>
          <a:lstStyle/>
          <a:p>
            <a:fld id="{F7C73AEA-E54C-4E0C-80FF-837FFF4C51B2}" type="slidenum">
              <a:rPr lang="en-US" smtClean="0"/>
              <a:t>8</a:t>
            </a:fld>
            <a:endParaRPr lang="en-US"/>
          </a:p>
        </p:txBody>
      </p:sp>
    </p:spTree>
    <p:extLst>
      <p:ext uri="{BB962C8B-B14F-4D97-AF65-F5344CB8AC3E}">
        <p14:creationId xmlns:p14="http://schemas.microsoft.com/office/powerpoint/2010/main" val="3191344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C713A-534F-D120-6BEA-65DBB17156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1BF412-B786-14A6-5DED-D3B397089C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AFF628-E6C4-CD05-FB3D-9145A58983D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D6BB55D-1A87-70FD-1189-F7933057D3F6}"/>
              </a:ext>
            </a:extLst>
          </p:cNvPr>
          <p:cNvSpPr>
            <a:spLocks noGrp="1"/>
          </p:cNvSpPr>
          <p:nvPr>
            <p:ph type="sldNum" sz="quarter" idx="5"/>
          </p:nvPr>
        </p:nvSpPr>
        <p:spPr/>
        <p:txBody>
          <a:bodyPr/>
          <a:lstStyle/>
          <a:p>
            <a:fld id="{F7C73AEA-E54C-4E0C-80FF-837FFF4C51B2}" type="slidenum">
              <a:rPr lang="en-US" smtClean="0"/>
              <a:t>9</a:t>
            </a:fld>
            <a:endParaRPr lang="en-US"/>
          </a:p>
        </p:txBody>
      </p:sp>
    </p:spTree>
    <p:extLst>
      <p:ext uri="{BB962C8B-B14F-4D97-AF65-F5344CB8AC3E}">
        <p14:creationId xmlns:p14="http://schemas.microsoft.com/office/powerpoint/2010/main" val="473410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85079-3FFE-2DBD-0AB8-E6C8D11BB7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3C6B66-5DC4-7A34-7471-BEC4044464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AB06F5-F32F-324D-417D-129594E73C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E883436-BD9F-CF32-45B5-8B48D4610828}"/>
              </a:ext>
            </a:extLst>
          </p:cNvPr>
          <p:cNvSpPr>
            <a:spLocks noGrp="1"/>
          </p:cNvSpPr>
          <p:nvPr>
            <p:ph type="sldNum" sz="quarter" idx="5"/>
          </p:nvPr>
        </p:nvSpPr>
        <p:spPr/>
        <p:txBody>
          <a:bodyPr/>
          <a:lstStyle/>
          <a:p>
            <a:fld id="{F7C73AEA-E54C-4E0C-80FF-837FFF4C51B2}" type="slidenum">
              <a:rPr lang="en-US" smtClean="0"/>
              <a:t>10</a:t>
            </a:fld>
            <a:endParaRPr lang="en-US"/>
          </a:p>
        </p:txBody>
      </p:sp>
    </p:spTree>
    <p:extLst>
      <p:ext uri="{BB962C8B-B14F-4D97-AF65-F5344CB8AC3E}">
        <p14:creationId xmlns:p14="http://schemas.microsoft.com/office/powerpoint/2010/main" val="2181395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4CC00-7C66-15B8-C25F-A76B1B127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EA122E-D36A-7FA5-75C6-7EEAEE2D0D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3EE504-D5AC-2504-1C92-26559C95261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902CDAC-66B3-DB3D-248A-B79087C5D2E5}"/>
              </a:ext>
            </a:extLst>
          </p:cNvPr>
          <p:cNvSpPr>
            <a:spLocks noGrp="1"/>
          </p:cNvSpPr>
          <p:nvPr>
            <p:ph type="sldNum" sz="quarter" idx="5"/>
          </p:nvPr>
        </p:nvSpPr>
        <p:spPr/>
        <p:txBody>
          <a:bodyPr/>
          <a:lstStyle/>
          <a:p>
            <a:fld id="{F7C73AEA-E54C-4E0C-80FF-837FFF4C51B2}" type="slidenum">
              <a:rPr lang="en-US" smtClean="0"/>
              <a:t>11</a:t>
            </a:fld>
            <a:endParaRPr lang="en-US"/>
          </a:p>
        </p:txBody>
      </p:sp>
    </p:spTree>
    <p:extLst>
      <p:ext uri="{BB962C8B-B14F-4D97-AF65-F5344CB8AC3E}">
        <p14:creationId xmlns:p14="http://schemas.microsoft.com/office/powerpoint/2010/main" val="3911973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2A639-22B3-E2A2-8F34-77893534AB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8ECD6-B56E-7492-E261-54EF71556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F7AE94-8210-CAFD-36D0-2791A9AE18D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017B07A-A23F-D76D-622C-A14653D03E19}"/>
              </a:ext>
            </a:extLst>
          </p:cNvPr>
          <p:cNvSpPr>
            <a:spLocks noGrp="1"/>
          </p:cNvSpPr>
          <p:nvPr>
            <p:ph type="sldNum" sz="quarter" idx="5"/>
          </p:nvPr>
        </p:nvSpPr>
        <p:spPr/>
        <p:txBody>
          <a:bodyPr/>
          <a:lstStyle/>
          <a:p>
            <a:fld id="{F7C73AEA-E54C-4E0C-80FF-837FFF4C51B2}" type="slidenum">
              <a:rPr lang="en-US" smtClean="0"/>
              <a:t>12</a:t>
            </a:fld>
            <a:endParaRPr lang="en-US"/>
          </a:p>
        </p:txBody>
      </p:sp>
    </p:spTree>
    <p:extLst>
      <p:ext uri="{BB962C8B-B14F-4D97-AF65-F5344CB8AC3E}">
        <p14:creationId xmlns:p14="http://schemas.microsoft.com/office/powerpoint/2010/main" val="4142656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58F8F-4975-7056-E938-7529315771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76A80A-DAF9-30C4-A135-82D383EA37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5924D-D62F-A7E0-3700-6E31F8C831A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B613E90-9749-FA17-7729-C5C80A783DEA}"/>
              </a:ext>
            </a:extLst>
          </p:cNvPr>
          <p:cNvSpPr>
            <a:spLocks noGrp="1"/>
          </p:cNvSpPr>
          <p:nvPr>
            <p:ph type="sldNum" sz="quarter" idx="5"/>
          </p:nvPr>
        </p:nvSpPr>
        <p:spPr/>
        <p:txBody>
          <a:bodyPr/>
          <a:lstStyle/>
          <a:p>
            <a:fld id="{F7C73AEA-E54C-4E0C-80FF-837FFF4C51B2}" type="slidenum">
              <a:rPr lang="en-US" smtClean="0"/>
              <a:t>13</a:t>
            </a:fld>
            <a:endParaRPr lang="en-US"/>
          </a:p>
        </p:txBody>
      </p:sp>
    </p:spTree>
    <p:extLst>
      <p:ext uri="{BB962C8B-B14F-4D97-AF65-F5344CB8AC3E}">
        <p14:creationId xmlns:p14="http://schemas.microsoft.com/office/powerpoint/2010/main" val="4137958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C8FE4-264F-ED89-D047-7701D77EF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0C357D-CC15-79BD-1E5A-A5DDB734BD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E74BB4-2192-C19E-8318-7B639A4DF96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886B19-F733-A232-3BE0-6659BC957707}"/>
              </a:ext>
            </a:extLst>
          </p:cNvPr>
          <p:cNvSpPr>
            <a:spLocks noGrp="1"/>
          </p:cNvSpPr>
          <p:nvPr>
            <p:ph type="sldNum" sz="quarter" idx="5"/>
          </p:nvPr>
        </p:nvSpPr>
        <p:spPr/>
        <p:txBody>
          <a:bodyPr/>
          <a:lstStyle/>
          <a:p>
            <a:fld id="{F7C73AEA-E54C-4E0C-80FF-837FFF4C51B2}" type="slidenum">
              <a:rPr lang="en-US" smtClean="0"/>
              <a:t>14</a:t>
            </a:fld>
            <a:endParaRPr lang="en-US"/>
          </a:p>
        </p:txBody>
      </p:sp>
    </p:spTree>
    <p:extLst>
      <p:ext uri="{BB962C8B-B14F-4D97-AF65-F5344CB8AC3E}">
        <p14:creationId xmlns:p14="http://schemas.microsoft.com/office/powerpoint/2010/main" val="2629328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539B1-4300-1A5F-554B-FD99A4647F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62DEED-F227-F3C9-D5BD-ED07D977E1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055C80-6018-4F06-BF3B-4ED666E13D1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8D37A2A-61EB-2B77-DD59-5701AA5C82EE}"/>
              </a:ext>
            </a:extLst>
          </p:cNvPr>
          <p:cNvSpPr>
            <a:spLocks noGrp="1"/>
          </p:cNvSpPr>
          <p:nvPr>
            <p:ph type="sldNum" sz="quarter" idx="5"/>
          </p:nvPr>
        </p:nvSpPr>
        <p:spPr/>
        <p:txBody>
          <a:bodyPr/>
          <a:lstStyle/>
          <a:p>
            <a:fld id="{F7C73AEA-E54C-4E0C-80FF-837FFF4C51B2}" type="slidenum">
              <a:rPr lang="en-US" smtClean="0"/>
              <a:t>15</a:t>
            </a:fld>
            <a:endParaRPr lang="en-US"/>
          </a:p>
        </p:txBody>
      </p:sp>
    </p:spTree>
    <p:extLst>
      <p:ext uri="{BB962C8B-B14F-4D97-AF65-F5344CB8AC3E}">
        <p14:creationId xmlns:p14="http://schemas.microsoft.com/office/powerpoint/2010/main" val="3997997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F029C-B45D-E6FD-D8A1-6BD4C4D78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B753B-3EA0-6CC9-38B4-6FC84DE6E3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7E8687-43FE-AD75-1CC1-5ED6D73E450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5F61C1F-56CB-1740-7650-875AA146287D}"/>
              </a:ext>
            </a:extLst>
          </p:cNvPr>
          <p:cNvSpPr>
            <a:spLocks noGrp="1"/>
          </p:cNvSpPr>
          <p:nvPr>
            <p:ph type="sldNum" sz="quarter" idx="5"/>
          </p:nvPr>
        </p:nvSpPr>
        <p:spPr/>
        <p:txBody>
          <a:bodyPr/>
          <a:lstStyle/>
          <a:p>
            <a:fld id="{F7C73AEA-E54C-4E0C-80FF-837FFF4C51B2}" type="slidenum">
              <a:rPr lang="en-US" smtClean="0"/>
              <a:t>16</a:t>
            </a:fld>
            <a:endParaRPr lang="en-US"/>
          </a:p>
        </p:txBody>
      </p:sp>
    </p:spTree>
    <p:extLst>
      <p:ext uri="{BB962C8B-B14F-4D97-AF65-F5344CB8AC3E}">
        <p14:creationId xmlns:p14="http://schemas.microsoft.com/office/powerpoint/2010/main" val="2323813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C2CC9-2358-79DE-8FBF-2E9DB03597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FF2EF3-96BC-BB4A-1EEF-AEF3CA80CE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58126-8357-4E79-8D61-7869BF62ABD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369D33-E5B7-6AF3-E6CF-F2977A15F17B}"/>
              </a:ext>
            </a:extLst>
          </p:cNvPr>
          <p:cNvSpPr>
            <a:spLocks noGrp="1"/>
          </p:cNvSpPr>
          <p:nvPr>
            <p:ph type="sldNum" sz="quarter" idx="5"/>
          </p:nvPr>
        </p:nvSpPr>
        <p:spPr/>
        <p:txBody>
          <a:bodyPr/>
          <a:lstStyle/>
          <a:p>
            <a:fld id="{F7C73AEA-E54C-4E0C-80FF-837FFF4C51B2}" type="slidenum">
              <a:rPr lang="en-US" smtClean="0"/>
              <a:t>17</a:t>
            </a:fld>
            <a:endParaRPr lang="en-US"/>
          </a:p>
        </p:txBody>
      </p:sp>
    </p:spTree>
    <p:extLst>
      <p:ext uri="{BB962C8B-B14F-4D97-AF65-F5344CB8AC3E}">
        <p14:creationId xmlns:p14="http://schemas.microsoft.com/office/powerpoint/2010/main" val="709983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CE2B1-4228-8027-A5E7-64FAA2FA74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5E8E4C-F26F-AC9D-6F1D-31F85ECAB6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EA6E35-259D-37B4-CAC2-3CB61385FFB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AD05C5-1FF5-F623-F9E7-13F7EDD825C0}"/>
              </a:ext>
            </a:extLst>
          </p:cNvPr>
          <p:cNvSpPr>
            <a:spLocks noGrp="1"/>
          </p:cNvSpPr>
          <p:nvPr>
            <p:ph type="sldNum" sz="quarter" idx="5"/>
          </p:nvPr>
        </p:nvSpPr>
        <p:spPr/>
        <p:txBody>
          <a:bodyPr/>
          <a:lstStyle/>
          <a:p>
            <a:fld id="{F7C73AEA-E54C-4E0C-80FF-837FFF4C51B2}" type="slidenum">
              <a:rPr lang="en-US" smtClean="0"/>
              <a:t>18</a:t>
            </a:fld>
            <a:endParaRPr lang="en-US"/>
          </a:p>
        </p:txBody>
      </p:sp>
    </p:spTree>
    <p:extLst>
      <p:ext uri="{BB962C8B-B14F-4D97-AF65-F5344CB8AC3E}">
        <p14:creationId xmlns:p14="http://schemas.microsoft.com/office/powerpoint/2010/main" val="138228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44DD3-9659-D2E3-717C-AC40B0AB29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14B98-0E8F-E4A6-7C71-7DAF6DEBE0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3BD986-F62E-0CD4-0674-A607111F44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280F0A0-2072-43CE-2367-21A7A0FD5177}"/>
              </a:ext>
            </a:extLst>
          </p:cNvPr>
          <p:cNvSpPr>
            <a:spLocks noGrp="1"/>
          </p:cNvSpPr>
          <p:nvPr>
            <p:ph type="sldNum" sz="quarter" idx="5"/>
          </p:nvPr>
        </p:nvSpPr>
        <p:spPr/>
        <p:txBody>
          <a:bodyPr/>
          <a:lstStyle/>
          <a:p>
            <a:fld id="{F7C73AEA-E54C-4E0C-80FF-837FFF4C51B2}" type="slidenum">
              <a:rPr lang="en-US" smtClean="0"/>
              <a:t>19</a:t>
            </a:fld>
            <a:endParaRPr lang="en-US"/>
          </a:p>
        </p:txBody>
      </p:sp>
    </p:spTree>
    <p:extLst>
      <p:ext uri="{BB962C8B-B14F-4D97-AF65-F5344CB8AC3E}">
        <p14:creationId xmlns:p14="http://schemas.microsoft.com/office/powerpoint/2010/main" val="204838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98429-5008-61AC-90DB-90D099D538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01B584-6EC7-808F-BE79-0283DFC253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5BDEB5-7F0D-0613-6E5E-D6986E772BE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0AC1CFF-F720-8EB7-94E6-C83648F210E1}"/>
              </a:ext>
            </a:extLst>
          </p:cNvPr>
          <p:cNvSpPr>
            <a:spLocks noGrp="1"/>
          </p:cNvSpPr>
          <p:nvPr>
            <p:ph type="sldNum" sz="quarter" idx="5"/>
          </p:nvPr>
        </p:nvSpPr>
        <p:spPr/>
        <p:txBody>
          <a:bodyPr/>
          <a:lstStyle/>
          <a:p>
            <a:fld id="{F7C73AEA-E54C-4E0C-80FF-837FFF4C51B2}" type="slidenum">
              <a:rPr lang="en-US" smtClean="0"/>
              <a:t>20</a:t>
            </a:fld>
            <a:endParaRPr lang="en-US"/>
          </a:p>
        </p:txBody>
      </p:sp>
    </p:spTree>
    <p:extLst>
      <p:ext uri="{BB962C8B-B14F-4D97-AF65-F5344CB8AC3E}">
        <p14:creationId xmlns:p14="http://schemas.microsoft.com/office/powerpoint/2010/main" val="2193369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5953F-0660-8D1B-9652-3BCFEF64DB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DF2A2-22EA-F68B-AF59-FBD67C09AD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E65335-882C-5D50-CCBC-EF71A12F2A6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1FCE0B9-8976-B506-E712-1943A34A5CD1}"/>
              </a:ext>
            </a:extLst>
          </p:cNvPr>
          <p:cNvSpPr>
            <a:spLocks noGrp="1"/>
          </p:cNvSpPr>
          <p:nvPr>
            <p:ph type="sldNum" sz="quarter" idx="5"/>
          </p:nvPr>
        </p:nvSpPr>
        <p:spPr/>
        <p:txBody>
          <a:bodyPr/>
          <a:lstStyle/>
          <a:p>
            <a:fld id="{F7C73AEA-E54C-4E0C-80FF-837FFF4C51B2}" type="slidenum">
              <a:rPr lang="en-US" smtClean="0"/>
              <a:t>21</a:t>
            </a:fld>
            <a:endParaRPr lang="en-US"/>
          </a:p>
        </p:txBody>
      </p:sp>
    </p:spTree>
    <p:extLst>
      <p:ext uri="{BB962C8B-B14F-4D97-AF65-F5344CB8AC3E}">
        <p14:creationId xmlns:p14="http://schemas.microsoft.com/office/powerpoint/2010/main" val="1455780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8F628-5F77-D7AF-8D2D-8DB8F63F64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FBD028-3BA5-E4E5-80A4-5C32FBE0A7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FFD1BC-0626-8F6C-2E7C-0EDBE361186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6CFAD0-3E09-FD11-3530-3DDBF59F8B46}"/>
              </a:ext>
            </a:extLst>
          </p:cNvPr>
          <p:cNvSpPr>
            <a:spLocks noGrp="1"/>
          </p:cNvSpPr>
          <p:nvPr>
            <p:ph type="sldNum" sz="quarter" idx="5"/>
          </p:nvPr>
        </p:nvSpPr>
        <p:spPr/>
        <p:txBody>
          <a:bodyPr/>
          <a:lstStyle/>
          <a:p>
            <a:fld id="{F7C73AEA-E54C-4E0C-80FF-837FFF4C51B2}" type="slidenum">
              <a:rPr lang="en-US" smtClean="0"/>
              <a:t>22</a:t>
            </a:fld>
            <a:endParaRPr lang="en-US"/>
          </a:p>
        </p:txBody>
      </p:sp>
    </p:spTree>
    <p:extLst>
      <p:ext uri="{BB962C8B-B14F-4D97-AF65-F5344CB8AC3E}">
        <p14:creationId xmlns:p14="http://schemas.microsoft.com/office/powerpoint/2010/main" val="14571107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C0C77-FC2C-0773-5547-F0B6F164E9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1A569E-95C3-0BC1-21C9-AD2B1BDD7F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CF7759-7993-86D0-CDB0-444918C6AC2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B179367-D37F-8FDC-646E-CA315142E517}"/>
              </a:ext>
            </a:extLst>
          </p:cNvPr>
          <p:cNvSpPr>
            <a:spLocks noGrp="1"/>
          </p:cNvSpPr>
          <p:nvPr>
            <p:ph type="sldNum" sz="quarter" idx="5"/>
          </p:nvPr>
        </p:nvSpPr>
        <p:spPr/>
        <p:txBody>
          <a:bodyPr/>
          <a:lstStyle/>
          <a:p>
            <a:fld id="{F7C73AEA-E54C-4E0C-80FF-837FFF4C51B2}" type="slidenum">
              <a:rPr lang="en-US" smtClean="0"/>
              <a:t>23</a:t>
            </a:fld>
            <a:endParaRPr lang="en-US"/>
          </a:p>
        </p:txBody>
      </p:sp>
    </p:spTree>
    <p:extLst>
      <p:ext uri="{BB962C8B-B14F-4D97-AF65-F5344CB8AC3E}">
        <p14:creationId xmlns:p14="http://schemas.microsoft.com/office/powerpoint/2010/main" val="30482805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B3676-C3AE-6096-FB5C-F8F892340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3E684-DF76-EE18-2735-2E0D52A48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405623-2798-DDF6-7340-DEB9F615A71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7B7E90-A45D-DBC1-E083-4AE505BE811F}"/>
              </a:ext>
            </a:extLst>
          </p:cNvPr>
          <p:cNvSpPr>
            <a:spLocks noGrp="1"/>
          </p:cNvSpPr>
          <p:nvPr>
            <p:ph type="sldNum" sz="quarter" idx="5"/>
          </p:nvPr>
        </p:nvSpPr>
        <p:spPr/>
        <p:txBody>
          <a:bodyPr/>
          <a:lstStyle/>
          <a:p>
            <a:fld id="{F7C73AEA-E54C-4E0C-80FF-837FFF4C51B2}" type="slidenum">
              <a:rPr lang="en-US" smtClean="0"/>
              <a:t>24</a:t>
            </a:fld>
            <a:endParaRPr lang="en-US"/>
          </a:p>
        </p:txBody>
      </p:sp>
    </p:spTree>
    <p:extLst>
      <p:ext uri="{BB962C8B-B14F-4D97-AF65-F5344CB8AC3E}">
        <p14:creationId xmlns:p14="http://schemas.microsoft.com/office/powerpoint/2010/main" val="32399896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E3B65-525B-3619-A423-71C8984A2C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4E196-AC27-2266-B794-7CC2973718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CFD1C0-0B63-CD0F-E6F6-7A4A2810FF2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D7F4C64-5E8F-6B65-9821-B5FE25A50822}"/>
              </a:ext>
            </a:extLst>
          </p:cNvPr>
          <p:cNvSpPr>
            <a:spLocks noGrp="1"/>
          </p:cNvSpPr>
          <p:nvPr>
            <p:ph type="sldNum" sz="quarter" idx="5"/>
          </p:nvPr>
        </p:nvSpPr>
        <p:spPr/>
        <p:txBody>
          <a:bodyPr/>
          <a:lstStyle/>
          <a:p>
            <a:fld id="{F7C73AEA-E54C-4E0C-80FF-837FFF4C51B2}" type="slidenum">
              <a:rPr lang="en-US" smtClean="0"/>
              <a:t>25</a:t>
            </a:fld>
            <a:endParaRPr lang="en-US"/>
          </a:p>
        </p:txBody>
      </p:sp>
    </p:spTree>
    <p:extLst>
      <p:ext uri="{BB962C8B-B14F-4D97-AF65-F5344CB8AC3E}">
        <p14:creationId xmlns:p14="http://schemas.microsoft.com/office/powerpoint/2010/main" val="2228779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49850-9B7E-E8B3-C0E8-BDBA941AA6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122462-4423-9026-C5B6-528F73267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CCE17A-B7E5-521C-8A01-D78B47E5028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33D96D2-7CDB-FD5A-3CC0-98777A96A6F3}"/>
              </a:ext>
            </a:extLst>
          </p:cNvPr>
          <p:cNvSpPr>
            <a:spLocks noGrp="1"/>
          </p:cNvSpPr>
          <p:nvPr>
            <p:ph type="sldNum" sz="quarter" idx="5"/>
          </p:nvPr>
        </p:nvSpPr>
        <p:spPr/>
        <p:txBody>
          <a:bodyPr/>
          <a:lstStyle/>
          <a:p>
            <a:fld id="{F7C73AEA-E54C-4E0C-80FF-837FFF4C51B2}" type="slidenum">
              <a:rPr lang="en-US" smtClean="0"/>
              <a:t>26</a:t>
            </a:fld>
            <a:endParaRPr lang="en-US"/>
          </a:p>
        </p:txBody>
      </p:sp>
    </p:spTree>
    <p:extLst>
      <p:ext uri="{BB962C8B-B14F-4D97-AF65-F5344CB8AC3E}">
        <p14:creationId xmlns:p14="http://schemas.microsoft.com/office/powerpoint/2010/main" val="28350534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104CE-658C-85DB-5519-D778B1285B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0B76FB-C186-0608-C0D3-19B8EEEF70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54B65A-7713-BE9E-821A-9FEB34325A0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B33F589-986A-798A-8E5D-EFB35942DD96}"/>
              </a:ext>
            </a:extLst>
          </p:cNvPr>
          <p:cNvSpPr>
            <a:spLocks noGrp="1"/>
          </p:cNvSpPr>
          <p:nvPr>
            <p:ph type="sldNum" sz="quarter" idx="5"/>
          </p:nvPr>
        </p:nvSpPr>
        <p:spPr/>
        <p:txBody>
          <a:bodyPr/>
          <a:lstStyle/>
          <a:p>
            <a:fld id="{F7C73AEA-E54C-4E0C-80FF-837FFF4C51B2}" type="slidenum">
              <a:rPr lang="en-US" smtClean="0"/>
              <a:t>27</a:t>
            </a:fld>
            <a:endParaRPr lang="en-US"/>
          </a:p>
        </p:txBody>
      </p:sp>
    </p:spTree>
    <p:extLst>
      <p:ext uri="{BB962C8B-B14F-4D97-AF65-F5344CB8AC3E}">
        <p14:creationId xmlns:p14="http://schemas.microsoft.com/office/powerpoint/2010/main" val="25150662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BC524-AD0B-DAE6-40B4-CF43B1C21A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A3B2E2-9C81-E370-5BE3-F235CF9AB8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0BD547-F4C3-9FFD-A4CD-B0ABD9C7023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AC29A3C-6718-688E-A460-6896A8BA010C}"/>
              </a:ext>
            </a:extLst>
          </p:cNvPr>
          <p:cNvSpPr>
            <a:spLocks noGrp="1"/>
          </p:cNvSpPr>
          <p:nvPr>
            <p:ph type="sldNum" sz="quarter" idx="5"/>
          </p:nvPr>
        </p:nvSpPr>
        <p:spPr/>
        <p:txBody>
          <a:bodyPr/>
          <a:lstStyle/>
          <a:p>
            <a:fld id="{F7C73AEA-E54C-4E0C-80FF-837FFF4C51B2}" type="slidenum">
              <a:rPr lang="en-US" smtClean="0"/>
              <a:t>28</a:t>
            </a:fld>
            <a:endParaRPr lang="en-US"/>
          </a:p>
        </p:txBody>
      </p:sp>
    </p:spTree>
    <p:extLst>
      <p:ext uri="{BB962C8B-B14F-4D97-AF65-F5344CB8AC3E}">
        <p14:creationId xmlns:p14="http://schemas.microsoft.com/office/powerpoint/2010/main" val="36030239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21056-19BA-B776-FAFD-B73718C055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9022F-E2E5-9C51-9BD9-BFF6E7CFE7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5ABB88-D270-22F5-FF40-316A5D610F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34C1053-231F-CA81-1CF7-E978755DC5C5}"/>
              </a:ext>
            </a:extLst>
          </p:cNvPr>
          <p:cNvSpPr>
            <a:spLocks noGrp="1"/>
          </p:cNvSpPr>
          <p:nvPr>
            <p:ph type="sldNum" sz="quarter" idx="5"/>
          </p:nvPr>
        </p:nvSpPr>
        <p:spPr/>
        <p:txBody>
          <a:bodyPr/>
          <a:lstStyle/>
          <a:p>
            <a:fld id="{F7C73AEA-E54C-4E0C-80FF-837FFF4C51B2}" type="slidenum">
              <a:rPr lang="en-US" smtClean="0"/>
              <a:t>29</a:t>
            </a:fld>
            <a:endParaRPr lang="en-US"/>
          </a:p>
        </p:txBody>
      </p:sp>
    </p:spTree>
    <p:extLst>
      <p:ext uri="{BB962C8B-B14F-4D97-AF65-F5344CB8AC3E}">
        <p14:creationId xmlns:p14="http://schemas.microsoft.com/office/powerpoint/2010/main" val="33948943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3D8D3-6C57-935F-AC7D-70FDF7B70B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9E21C6-E328-27B6-4BE6-D7830F1362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1F7830-8DCA-67DA-ED66-79150557E29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14E5DF-4B6E-035D-53FE-874855A15256}"/>
              </a:ext>
            </a:extLst>
          </p:cNvPr>
          <p:cNvSpPr>
            <a:spLocks noGrp="1"/>
          </p:cNvSpPr>
          <p:nvPr>
            <p:ph type="sldNum" sz="quarter" idx="5"/>
          </p:nvPr>
        </p:nvSpPr>
        <p:spPr/>
        <p:txBody>
          <a:bodyPr/>
          <a:lstStyle/>
          <a:p>
            <a:fld id="{F7C73AEA-E54C-4E0C-80FF-837FFF4C51B2}" type="slidenum">
              <a:rPr lang="en-US" smtClean="0"/>
              <a:t>30</a:t>
            </a:fld>
            <a:endParaRPr lang="en-US"/>
          </a:p>
        </p:txBody>
      </p:sp>
    </p:spTree>
    <p:extLst>
      <p:ext uri="{BB962C8B-B14F-4D97-AF65-F5344CB8AC3E}">
        <p14:creationId xmlns:p14="http://schemas.microsoft.com/office/powerpoint/2010/main" val="756685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BC482-296D-FD70-CFAE-73534CCA8C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B9446C-40A6-1F34-533A-7364D2D933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2A5B1F-E9B9-EF65-EF53-E0D0451740C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A7BAEC2-DD5D-126C-D3A4-CC9BE333B7B0}"/>
              </a:ext>
            </a:extLst>
          </p:cNvPr>
          <p:cNvSpPr>
            <a:spLocks noGrp="1"/>
          </p:cNvSpPr>
          <p:nvPr>
            <p:ph type="sldNum" sz="quarter" idx="5"/>
          </p:nvPr>
        </p:nvSpPr>
        <p:spPr/>
        <p:txBody>
          <a:bodyPr/>
          <a:lstStyle/>
          <a:p>
            <a:fld id="{F7C73AEA-E54C-4E0C-80FF-837FFF4C51B2}" type="slidenum">
              <a:rPr lang="en-US" smtClean="0"/>
              <a:t>31</a:t>
            </a:fld>
            <a:endParaRPr lang="en-US"/>
          </a:p>
        </p:txBody>
      </p:sp>
    </p:spTree>
    <p:extLst>
      <p:ext uri="{BB962C8B-B14F-4D97-AF65-F5344CB8AC3E}">
        <p14:creationId xmlns:p14="http://schemas.microsoft.com/office/powerpoint/2010/main" val="12618146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CF0D3-B1DC-B347-85DC-CC4C3E0A0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CBE7AE-BEC5-0154-E351-E9F152C43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2B3514-6F9F-254C-6D1D-68197BD78D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D4AC8DB-6ADE-7CA9-171A-A06FF5717772}"/>
              </a:ext>
            </a:extLst>
          </p:cNvPr>
          <p:cNvSpPr>
            <a:spLocks noGrp="1"/>
          </p:cNvSpPr>
          <p:nvPr>
            <p:ph type="sldNum" sz="quarter" idx="5"/>
          </p:nvPr>
        </p:nvSpPr>
        <p:spPr/>
        <p:txBody>
          <a:bodyPr/>
          <a:lstStyle/>
          <a:p>
            <a:fld id="{F7C73AEA-E54C-4E0C-80FF-837FFF4C51B2}" type="slidenum">
              <a:rPr lang="en-US" smtClean="0"/>
              <a:t>32</a:t>
            </a:fld>
            <a:endParaRPr lang="en-US"/>
          </a:p>
        </p:txBody>
      </p:sp>
    </p:spTree>
    <p:extLst>
      <p:ext uri="{BB962C8B-B14F-4D97-AF65-F5344CB8AC3E}">
        <p14:creationId xmlns:p14="http://schemas.microsoft.com/office/powerpoint/2010/main" val="3896414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4A25C-4F7C-530C-6830-F605AAF1F1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F26EA3-AA54-B079-DD10-89CBE67852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CE7738-C67A-283D-AE70-4686333DAE7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EBACD3-8E23-92A7-B32D-5095FE29DE39}"/>
              </a:ext>
            </a:extLst>
          </p:cNvPr>
          <p:cNvSpPr>
            <a:spLocks noGrp="1"/>
          </p:cNvSpPr>
          <p:nvPr>
            <p:ph type="sldNum" sz="quarter" idx="5"/>
          </p:nvPr>
        </p:nvSpPr>
        <p:spPr/>
        <p:txBody>
          <a:bodyPr/>
          <a:lstStyle/>
          <a:p>
            <a:fld id="{F7C73AEA-E54C-4E0C-80FF-837FFF4C51B2}" type="slidenum">
              <a:rPr lang="en-US" smtClean="0"/>
              <a:t>33</a:t>
            </a:fld>
            <a:endParaRPr lang="en-US"/>
          </a:p>
        </p:txBody>
      </p:sp>
    </p:spTree>
    <p:extLst>
      <p:ext uri="{BB962C8B-B14F-4D97-AF65-F5344CB8AC3E}">
        <p14:creationId xmlns:p14="http://schemas.microsoft.com/office/powerpoint/2010/main" val="979310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B31FB-3FCA-4DCD-53F3-5692A77D44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37CD3E-BD81-9FB1-BB74-16A9433DE6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BF5560-BA50-37FD-7FBB-00974EF3440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53EE7F9-D57B-F37C-CECE-BB2D69CB206F}"/>
              </a:ext>
            </a:extLst>
          </p:cNvPr>
          <p:cNvSpPr>
            <a:spLocks noGrp="1"/>
          </p:cNvSpPr>
          <p:nvPr>
            <p:ph type="sldNum" sz="quarter" idx="5"/>
          </p:nvPr>
        </p:nvSpPr>
        <p:spPr/>
        <p:txBody>
          <a:bodyPr/>
          <a:lstStyle/>
          <a:p>
            <a:fld id="{F7C73AEA-E54C-4E0C-80FF-837FFF4C51B2}" type="slidenum">
              <a:rPr lang="en-US" smtClean="0"/>
              <a:t>34</a:t>
            </a:fld>
            <a:endParaRPr lang="en-US"/>
          </a:p>
        </p:txBody>
      </p:sp>
    </p:spTree>
    <p:extLst>
      <p:ext uri="{BB962C8B-B14F-4D97-AF65-F5344CB8AC3E}">
        <p14:creationId xmlns:p14="http://schemas.microsoft.com/office/powerpoint/2010/main" val="24881829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D625D-9A44-55C1-48BB-675260CB5D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F4C559-CF36-A4BA-9AED-CE1D273571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14798F-AF1F-E982-1157-B2AA8C6B18C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C14040F-F973-8258-73A8-6DA0B3B074C1}"/>
              </a:ext>
            </a:extLst>
          </p:cNvPr>
          <p:cNvSpPr>
            <a:spLocks noGrp="1"/>
          </p:cNvSpPr>
          <p:nvPr>
            <p:ph type="sldNum" sz="quarter" idx="5"/>
          </p:nvPr>
        </p:nvSpPr>
        <p:spPr/>
        <p:txBody>
          <a:bodyPr/>
          <a:lstStyle/>
          <a:p>
            <a:fld id="{F7C73AEA-E54C-4E0C-80FF-837FFF4C51B2}" type="slidenum">
              <a:rPr lang="en-US" smtClean="0"/>
              <a:t>35</a:t>
            </a:fld>
            <a:endParaRPr lang="en-US"/>
          </a:p>
        </p:txBody>
      </p:sp>
    </p:spTree>
    <p:extLst>
      <p:ext uri="{BB962C8B-B14F-4D97-AF65-F5344CB8AC3E}">
        <p14:creationId xmlns:p14="http://schemas.microsoft.com/office/powerpoint/2010/main" val="24323989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DC030-38E6-4932-B526-0707DCE1A9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ED26A4-3BA1-D495-186B-F524A07669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DD391A-B1D0-0828-CF42-1CC7652387A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B68799D-C7E1-D489-9B46-DFE4BDD22BC0}"/>
              </a:ext>
            </a:extLst>
          </p:cNvPr>
          <p:cNvSpPr>
            <a:spLocks noGrp="1"/>
          </p:cNvSpPr>
          <p:nvPr>
            <p:ph type="sldNum" sz="quarter" idx="5"/>
          </p:nvPr>
        </p:nvSpPr>
        <p:spPr/>
        <p:txBody>
          <a:bodyPr/>
          <a:lstStyle/>
          <a:p>
            <a:fld id="{F7C73AEA-E54C-4E0C-80FF-837FFF4C51B2}" type="slidenum">
              <a:rPr lang="en-US" smtClean="0"/>
              <a:t>36</a:t>
            </a:fld>
            <a:endParaRPr lang="en-US"/>
          </a:p>
        </p:txBody>
      </p:sp>
    </p:spTree>
    <p:extLst>
      <p:ext uri="{BB962C8B-B14F-4D97-AF65-F5344CB8AC3E}">
        <p14:creationId xmlns:p14="http://schemas.microsoft.com/office/powerpoint/2010/main" val="19863235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B9928-2927-1607-0423-4E9067221F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CEDD1-8638-C878-E584-DA38673169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FD9061-4437-2CCB-55A0-E43918CF9C3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D75805-76AC-CDFE-8CFE-C58EAFC7172D}"/>
              </a:ext>
            </a:extLst>
          </p:cNvPr>
          <p:cNvSpPr>
            <a:spLocks noGrp="1"/>
          </p:cNvSpPr>
          <p:nvPr>
            <p:ph type="sldNum" sz="quarter" idx="5"/>
          </p:nvPr>
        </p:nvSpPr>
        <p:spPr/>
        <p:txBody>
          <a:bodyPr/>
          <a:lstStyle/>
          <a:p>
            <a:fld id="{F7C73AEA-E54C-4E0C-80FF-837FFF4C51B2}" type="slidenum">
              <a:rPr lang="en-US" smtClean="0"/>
              <a:t>37</a:t>
            </a:fld>
            <a:endParaRPr lang="en-US"/>
          </a:p>
        </p:txBody>
      </p:sp>
    </p:spTree>
    <p:extLst>
      <p:ext uri="{BB962C8B-B14F-4D97-AF65-F5344CB8AC3E}">
        <p14:creationId xmlns:p14="http://schemas.microsoft.com/office/powerpoint/2010/main" val="11377957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47DB4-5231-542D-6E0E-E6D921043F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F35ED-4785-46FC-2C6F-DBD3E09A91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DFAA2B-38DB-C54C-B085-77E8DA5398D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B4B188F-2E42-9073-8415-0FFE126A2103}"/>
              </a:ext>
            </a:extLst>
          </p:cNvPr>
          <p:cNvSpPr>
            <a:spLocks noGrp="1"/>
          </p:cNvSpPr>
          <p:nvPr>
            <p:ph type="sldNum" sz="quarter" idx="5"/>
          </p:nvPr>
        </p:nvSpPr>
        <p:spPr/>
        <p:txBody>
          <a:bodyPr/>
          <a:lstStyle/>
          <a:p>
            <a:fld id="{F7C73AEA-E54C-4E0C-80FF-837FFF4C51B2}" type="slidenum">
              <a:rPr lang="en-US" smtClean="0"/>
              <a:t>38</a:t>
            </a:fld>
            <a:endParaRPr lang="en-US"/>
          </a:p>
        </p:txBody>
      </p:sp>
    </p:spTree>
    <p:extLst>
      <p:ext uri="{BB962C8B-B14F-4D97-AF65-F5344CB8AC3E}">
        <p14:creationId xmlns:p14="http://schemas.microsoft.com/office/powerpoint/2010/main" val="17095913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33288-071E-84FD-3C27-468100B49D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2049B-FE34-0A1D-405A-0706DAA70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3B009-06F9-F8B9-185B-A8A9A4DA3E0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E08D57-3374-EE67-5B94-9935DCBF7F6B}"/>
              </a:ext>
            </a:extLst>
          </p:cNvPr>
          <p:cNvSpPr>
            <a:spLocks noGrp="1"/>
          </p:cNvSpPr>
          <p:nvPr>
            <p:ph type="sldNum" sz="quarter" idx="5"/>
          </p:nvPr>
        </p:nvSpPr>
        <p:spPr/>
        <p:txBody>
          <a:bodyPr/>
          <a:lstStyle/>
          <a:p>
            <a:fld id="{F7C73AEA-E54C-4E0C-80FF-837FFF4C51B2}" type="slidenum">
              <a:rPr lang="en-US" smtClean="0"/>
              <a:t>39</a:t>
            </a:fld>
            <a:endParaRPr lang="en-US"/>
          </a:p>
        </p:txBody>
      </p:sp>
    </p:spTree>
    <p:extLst>
      <p:ext uri="{BB962C8B-B14F-4D97-AF65-F5344CB8AC3E}">
        <p14:creationId xmlns:p14="http://schemas.microsoft.com/office/powerpoint/2010/main" val="21536442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E8619-462E-BA87-BD5A-84CBB9BD9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FCA3B-1150-013D-6BED-17ACA26BFB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919FC2-E1D4-7FCA-6A7E-AE98A76FA3A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AC4AFDC-E3A1-6307-840E-2CFD4CE8B60E}"/>
              </a:ext>
            </a:extLst>
          </p:cNvPr>
          <p:cNvSpPr>
            <a:spLocks noGrp="1"/>
          </p:cNvSpPr>
          <p:nvPr>
            <p:ph type="sldNum" sz="quarter" idx="5"/>
          </p:nvPr>
        </p:nvSpPr>
        <p:spPr/>
        <p:txBody>
          <a:bodyPr/>
          <a:lstStyle/>
          <a:p>
            <a:fld id="{F7C73AEA-E54C-4E0C-80FF-837FFF4C51B2}" type="slidenum">
              <a:rPr lang="en-US" smtClean="0"/>
              <a:t>40</a:t>
            </a:fld>
            <a:endParaRPr lang="en-US"/>
          </a:p>
        </p:txBody>
      </p:sp>
    </p:spTree>
    <p:extLst>
      <p:ext uri="{BB962C8B-B14F-4D97-AF65-F5344CB8AC3E}">
        <p14:creationId xmlns:p14="http://schemas.microsoft.com/office/powerpoint/2010/main" val="16629442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92B51-8DBB-5BD4-9B95-464313F051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D597ED-40CA-415B-BF79-B874C65BD9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FB32CC-32A4-7E75-CF65-96FC39FA26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7826EC6-8920-18B5-40A8-7C84B6BF046A}"/>
              </a:ext>
            </a:extLst>
          </p:cNvPr>
          <p:cNvSpPr>
            <a:spLocks noGrp="1"/>
          </p:cNvSpPr>
          <p:nvPr>
            <p:ph type="sldNum" sz="quarter" idx="5"/>
          </p:nvPr>
        </p:nvSpPr>
        <p:spPr/>
        <p:txBody>
          <a:bodyPr/>
          <a:lstStyle/>
          <a:p>
            <a:fld id="{F7C73AEA-E54C-4E0C-80FF-837FFF4C51B2}" type="slidenum">
              <a:rPr lang="en-US" smtClean="0"/>
              <a:t>41</a:t>
            </a:fld>
            <a:endParaRPr lang="en-US"/>
          </a:p>
        </p:txBody>
      </p:sp>
    </p:spTree>
    <p:extLst>
      <p:ext uri="{BB962C8B-B14F-4D97-AF65-F5344CB8AC3E}">
        <p14:creationId xmlns:p14="http://schemas.microsoft.com/office/powerpoint/2010/main" val="21176120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37A4B-B24E-49EA-3983-4FB062F114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7EBE3A-C553-B1A7-DB44-7EE3D07500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1ED347-82D0-D36B-CF42-4B240C08E24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BE073BD-C499-6C23-AD5D-8941E9C9A7CC}"/>
              </a:ext>
            </a:extLst>
          </p:cNvPr>
          <p:cNvSpPr>
            <a:spLocks noGrp="1"/>
          </p:cNvSpPr>
          <p:nvPr>
            <p:ph type="sldNum" sz="quarter" idx="5"/>
          </p:nvPr>
        </p:nvSpPr>
        <p:spPr/>
        <p:txBody>
          <a:bodyPr/>
          <a:lstStyle/>
          <a:p>
            <a:fld id="{F7C73AEA-E54C-4E0C-80FF-837FFF4C51B2}" type="slidenum">
              <a:rPr lang="en-US" smtClean="0"/>
              <a:t>42</a:t>
            </a:fld>
            <a:endParaRPr lang="en-US"/>
          </a:p>
        </p:txBody>
      </p:sp>
    </p:spTree>
    <p:extLst>
      <p:ext uri="{BB962C8B-B14F-4D97-AF65-F5344CB8AC3E}">
        <p14:creationId xmlns:p14="http://schemas.microsoft.com/office/powerpoint/2010/main" val="40342218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D6E52-682F-6405-86D4-4156839673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BD9B95-C22E-6BA2-B9E4-1045B2EEFC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10934C-3330-466B-A6E9-E71DC4F1CB3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34AFD0B-84C1-95FD-0FC4-802A16B3B18C}"/>
              </a:ext>
            </a:extLst>
          </p:cNvPr>
          <p:cNvSpPr>
            <a:spLocks noGrp="1"/>
          </p:cNvSpPr>
          <p:nvPr>
            <p:ph type="sldNum" sz="quarter" idx="5"/>
          </p:nvPr>
        </p:nvSpPr>
        <p:spPr/>
        <p:txBody>
          <a:bodyPr/>
          <a:lstStyle/>
          <a:p>
            <a:fld id="{F7C73AEA-E54C-4E0C-80FF-837FFF4C51B2}" type="slidenum">
              <a:rPr lang="en-US" smtClean="0"/>
              <a:t>43</a:t>
            </a:fld>
            <a:endParaRPr lang="en-US"/>
          </a:p>
        </p:txBody>
      </p:sp>
    </p:spTree>
    <p:extLst>
      <p:ext uri="{BB962C8B-B14F-4D97-AF65-F5344CB8AC3E}">
        <p14:creationId xmlns:p14="http://schemas.microsoft.com/office/powerpoint/2010/main" val="19262849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1FCEE-587D-A2A3-A9DD-1176B2F716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9FA8B9-356F-CDB6-12C9-6B50A3F23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C0CF99-BEAA-63CE-DC78-CD99CA5326E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CC0F4A-C4E0-5FF5-6FE0-39A2720F2478}"/>
              </a:ext>
            </a:extLst>
          </p:cNvPr>
          <p:cNvSpPr>
            <a:spLocks noGrp="1"/>
          </p:cNvSpPr>
          <p:nvPr>
            <p:ph type="sldNum" sz="quarter" idx="5"/>
          </p:nvPr>
        </p:nvSpPr>
        <p:spPr/>
        <p:txBody>
          <a:bodyPr/>
          <a:lstStyle/>
          <a:p>
            <a:fld id="{F7C73AEA-E54C-4E0C-80FF-837FFF4C51B2}" type="slidenum">
              <a:rPr lang="en-US" smtClean="0"/>
              <a:t>44</a:t>
            </a:fld>
            <a:endParaRPr lang="en-US"/>
          </a:p>
        </p:txBody>
      </p:sp>
    </p:spTree>
    <p:extLst>
      <p:ext uri="{BB962C8B-B14F-4D97-AF65-F5344CB8AC3E}">
        <p14:creationId xmlns:p14="http://schemas.microsoft.com/office/powerpoint/2010/main" val="42667955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D1A98-CDD3-4995-92E9-9AA551E2E8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FD2468-88BD-AA2D-C29F-6D89A795EA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6C3B0F-8DEB-B818-0CA2-62B03CE77C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EFD429-F524-BAFA-1B87-838D226C7C50}"/>
              </a:ext>
            </a:extLst>
          </p:cNvPr>
          <p:cNvSpPr>
            <a:spLocks noGrp="1"/>
          </p:cNvSpPr>
          <p:nvPr>
            <p:ph type="sldNum" sz="quarter" idx="5"/>
          </p:nvPr>
        </p:nvSpPr>
        <p:spPr/>
        <p:txBody>
          <a:bodyPr/>
          <a:lstStyle/>
          <a:p>
            <a:fld id="{F7C73AEA-E54C-4E0C-80FF-837FFF4C51B2}" type="slidenum">
              <a:rPr lang="en-US" smtClean="0"/>
              <a:t>45</a:t>
            </a:fld>
            <a:endParaRPr lang="en-US"/>
          </a:p>
        </p:txBody>
      </p:sp>
    </p:spTree>
    <p:extLst>
      <p:ext uri="{BB962C8B-B14F-4D97-AF65-F5344CB8AC3E}">
        <p14:creationId xmlns:p14="http://schemas.microsoft.com/office/powerpoint/2010/main" val="38739934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E06F6-CFEA-A22D-692C-5F2498ABC1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12449B-1FE6-5FF1-E670-882CCA51A6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967872-991B-5353-1EBF-0ABB15A22B3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70F9EB3-2E8B-14A8-467C-A1B3415ECD87}"/>
              </a:ext>
            </a:extLst>
          </p:cNvPr>
          <p:cNvSpPr>
            <a:spLocks noGrp="1"/>
          </p:cNvSpPr>
          <p:nvPr>
            <p:ph type="sldNum" sz="quarter" idx="5"/>
          </p:nvPr>
        </p:nvSpPr>
        <p:spPr/>
        <p:txBody>
          <a:bodyPr/>
          <a:lstStyle/>
          <a:p>
            <a:fld id="{F7C73AEA-E54C-4E0C-80FF-837FFF4C51B2}" type="slidenum">
              <a:rPr lang="en-US" smtClean="0"/>
              <a:t>46</a:t>
            </a:fld>
            <a:endParaRPr lang="en-US"/>
          </a:p>
        </p:txBody>
      </p:sp>
    </p:spTree>
    <p:extLst>
      <p:ext uri="{BB962C8B-B14F-4D97-AF65-F5344CB8AC3E}">
        <p14:creationId xmlns:p14="http://schemas.microsoft.com/office/powerpoint/2010/main" val="23601244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CD4E6-2C60-70A1-B9CE-FEBE3B7EED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442145-40AC-B438-8868-32FB00AAE0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8EEC7B-AC1C-2FE2-C4D7-76D678E1F91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BDA9B2-BE2C-4C51-BC2F-0DEE1D01C910}"/>
              </a:ext>
            </a:extLst>
          </p:cNvPr>
          <p:cNvSpPr>
            <a:spLocks noGrp="1"/>
          </p:cNvSpPr>
          <p:nvPr>
            <p:ph type="sldNum" sz="quarter" idx="5"/>
          </p:nvPr>
        </p:nvSpPr>
        <p:spPr/>
        <p:txBody>
          <a:bodyPr/>
          <a:lstStyle/>
          <a:p>
            <a:fld id="{F7C73AEA-E54C-4E0C-80FF-837FFF4C51B2}" type="slidenum">
              <a:rPr lang="en-US" smtClean="0"/>
              <a:t>47</a:t>
            </a:fld>
            <a:endParaRPr lang="en-US"/>
          </a:p>
        </p:txBody>
      </p:sp>
    </p:spTree>
    <p:extLst>
      <p:ext uri="{BB962C8B-B14F-4D97-AF65-F5344CB8AC3E}">
        <p14:creationId xmlns:p14="http://schemas.microsoft.com/office/powerpoint/2010/main" val="14421605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CBD2C-6114-E55E-94DC-006384751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5942B-AF55-AD5F-C086-952A06AAB3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A7D379-B35D-43E3-C56A-AA532291E89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B1BD0BC-0A4B-72AE-D944-82C244CC76C4}"/>
              </a:ext>
            </a:extLst>
          </p:cNvPr>
          <p:cNvSpPr>
            <a:spLocks noGrp="1"/>
          </p:cNvSpPr>
          <p:nvPr>
            <p:ph type="sldNum" sz="quarter" idx="5"/>
          </p:nvPr>
        </p:nvSpPr>
        <p:spPr/>
        <p:txBody>
          <a:bodyPr/>
          <a:lstStyle/>
          <a:p>
            <a:fld id="{F7C73AEA-E54C-4E0C-80FF-837FFF4C51B2}" type="slidenum">
              <a:rPr lang="en-US" smtClean="0"/>
              <a:t>48</a:t>
            </a:fld>
            <a:endParaRPr lang="en-US"/>
          </a:p>
        </p:txBody>
      </p:sp>
    </p:spTree>
    <p:extLst>
      <p:ext uri="{BB962C8B-B14F-4D97-AF65-F5344CB8AC3E}">
        <p14:creationId xmlns:p14="http://schemas.microsoft.com/office/powerpoint/2010/main" val="148151237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69460-A10B-D72D-6B3A-876247C77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1E790-D0DE-5842-0E15-911CFBEB07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507CE-6426-12B9-88C3-95F606C2FB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47ABFF7-261C-71C0-5F9C-C89AA985F770}"/>
              </a:ext>
            </a:extLst>
          </p:cNvPr>
          <p:cNvSpPr>
            <a:spLocks noGrp="1"/>
          </p:cNvSpPr>
          <p:nvPr>
            <p:ph type="sldNum" sz="quarter" idx="5"/>
          </p:nvPr>
        </p:nvSpPr>
        <p:spPr/>
        <p:txBody>
          <a:bodyPr/>
          <a:lstStyle/>
          <a:p>
            <a:fld id="{F7C73AEA-E54C-4E0C-80FF-837FFF4C51B2}" type="slidenum">
              <a:rPr lang="en-US" smtClean="0"/>
              <a:t>49</a:t>
            </a:fld>
            <a:endParaRPr lang="en-US"/>
          </a:p>
        </p:txBody>
      </p:sp>
    </p:spTree>
    <p:extLst>
      <p:ext uri="{BB962C8B-B14F-4D97-AF65-F5344CB8AC3E}">
        <p14:creationId xmlns:p14="http://schemas.microsoft.com/office/powerpoint/2010/main" val="28253115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255AD-080A-F786-A9BC-C0371780D2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DE8FF0-7F6C-9DA0-5816-03D2E6A1BB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0117BE-1EED-5759-F7A8-2AC65ACD46C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4D3A7C3-7412-89F7-B324-3CB7FB412B5A}"/>
              </a:ext>
            </a:extLst>
          </p:cNvPr>
          <p:cNvSpPr>
            <a:spLocks noGrp="1"/>
          </p:cNvSpPr>
          <p:nvPr>
            <p:ph type="sldNum" sz="quarter" idx="5"/>
          </p:nvPr>
        </p:nvSpPr>
        <p:spPr/>
        <p:txBody>
          <a:bodyPr/>
          <a:lstStyle/>
          <a:p>
            <a:fld id="{F7C73AEA-E54C-4E0C-80FF-837FFF4C51B2}" type="slidenum">
              <a:rPr lang="en-US" smtClean="0"/>
              <a:t>50</a:t>
            </a:fld>
            <a:endParaRPr lang="en-US"/>
          </a:p>
        </p:txBody>
      </p:sp>
    </p:spTree>
    <p:extLst>
      <p:ext uri="{BB962C8B-B14F-4D97-AF65-F5344CB8AC3E}">
        <p14:creationId xmlns:p14="http://schemas.microsoft.com/office/powerpoint/2010/main" val="10881832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3C531-64F7-6E7A-277B-995F4A8E1F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79224B-ACA3-FA53-0D9B-457BB3DE0F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59965-74FB-693A-0C7D-EECA5B62201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EB0F61-2920-FC48-ED70-EF6814DEE0AC}"/>
              </a:ext>
            </a:extLst>
          </p:cNvPr>
          <p:cNvSpPr>
            <a:spLocks noGrp="1"/>
          </p:cNvSpPr>
          <p:nvPr>
            <p:ph type="sldNum" sz="quarter" idx="5"/>
          </p:nvPr>
        </p:nvSpPr>
        <p:spPr/>
        <p:txBody>
          <a:bodyPr/>
          <a:lstStyle/>
          <a:p>
            <a:fld id="{F7C73AEA-E54C-4E0C-80FF-837FFF4C51B2}" type="slidenum">
              <a:rPr lang="en-US" smtClean="0"/>
              <a:t>51</a:t>
            </a:fld>
            <a:endParaRPr lang="en-US"/>
          </a:p>
        </p:txBody>
      </p:sp>
    </p:spTree>
    <p:extLst>
      <p:ext uri="{BB962C8B-B14F-4D97-AF65-F5344CB8AC3E}">
        <p14:creationId xmlns:p14="http://schemas.microsoft.com/office/powerpoint/2010/main" val="27410244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CBC79-FA78-DCFE-3D3E-191AFB1F4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F5C66-C020-EC97-CC75-BBB97E2495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91EA17-FF67-7708-91EE-FAF7B04452F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63DED91-BA8A-3AA0-E02A-626B000AFA58}"/>
              </a:ext>
            </a:extLst>
          </p:cNvPr>
          <p:cNvSpPr>
            <a:spLocks noGrp="1"/>
          </p:cNvSpPr>
          <p:nvPr>
            <p:ph type="sldNum" sz="quarter" idx="5"/>
          </p:nvPr>
        </p:nvSpPr>
        <p:spPr/>
        <p:txBody>
          <a:bodyPr/>
          <a:lstStyle/>
          <a:p>
            <a:fld id="{F7C73AEA-E54C-4E0C-80FF-837FFF4C51B2}" type="slidenum">
              <a:rPr lang="en-US" smtClean="0"/>
              <a:t>52</a:t>
            </a:fld>
            <a:endParaRPr lang="en-US"/>
          </a:p>
        </p:txBody>
      </p:sp>
    </p:spTree>
    <p:extLst>
      <p:ext uri="{BB962C8B-B14F-4D97-AF65-F5344CB8AC3E}">
        <p14:creationId xmlns:p14="http://schemas.microsoft.com/office/powerpoint/2010/main" val="409420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04D72-5756-A484-E3EE-CA41B54F73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C11BC-D8A4-9CBD-462B-884208A01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413D13-241A-02FC-0FC5-A9C9144A8A9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CB9C3F9-4A5A-5CEE-27D6-45AA7D2980A3}"/>
              </a:ext>
            </a:extLst>
          </p:cNvPr>
          <p:cNvSpPr>
            <a:spLocks noGrp="1"/>
          </p:cNvSpPr>
          <p:nvPr>
            <p:ph type="sldNum" sz="quarter" idx="5"/>
          </p:nvPr>
        </p:nvSpPr>
        <p:spPr/>
        <p:txBody>
          <a:bodyPr/>
          <a:lstStyle/>
          <a:p>
            <a:fld id="{F7C73AEA-E54C-4E0C-80FF-837FFF4C51B2}" type="slidenum">
              <a:rPr lang="en-US" smtClean="0"/>
              <a:t>53</a:t>
            </a:fld>
            <a:endParaRPr lang="en-US"/>
          </a:p>
        </p:txBody>
      </p:sp>
    </p:spTree>
    <p:extLst>
      <p:ext uri="{BB962C8B-B14F-4D97-AF65-F5344CB8AC3E}">
        <p14:creationId xmlns:p14="http://schemas.microsoft.com/office/powerpoint/2010/main" val="19371106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17D1D-1AE7-F6BF-FF7B-C02D8A3B8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57424E-B14F-B895-2622-4803D3BB9C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9E26265-6E29-E85A-620D-118BB52659AF}"/>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D34F0576-D50A-8870-98F3-7F1486078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9A4820-B782-E3C8-FFA6-4732933666CE}"/>
              </a:ext>
            </a:extLst>
          </p:cNvPr>
          <p:cNvSpPr>
            <a:spLocks noGrp="1"/>
          </p:cNvSpPr>
          <p:nvPr>
            <p:ph type="sldNum" sz="quarter" idx="12"/>
          </p:nvPr>
        </p:nvSpPr>
        <p:spPr/>
        <p:txBody>
          <a:bodyPr/>
          <a:lstStyle/>
          <a:p>
            <a:fld id="{849C237D-2BF5-4B2F-8D61-76ECD320D728}" type="slidenum">
              <a:rPr lang="en-US" smtClean="0"/>
              <a:t>‹#›</a:t>
            </a:fld>
            <a:endParaRPr lang="en-US"/>
          </a:p>
        </p:txBody>
      </p:sp>
      <p:pic>
        <p:nvPicPr>
          <p:cNvPr id="9" name="Picture 8">
            <a:extLst>
              <a:ext uri="{FF2B5EF4-FFF2-40B4-BE49-F238E27FC236}">
                <a16:creationId xmlns:a16="http://schemas.microsoft.com/office/drawing/2014/main" id="{71CF955B-2A1F-2492-2182-D21B686C87C9}"/>
              </a:ext>
            </a:extLst>
          </p:cNvPr>
          <p:cNvPicPr>
            <a:picLocks noChangeAspect="1"/>
          </p:cNvPicPr>
          <p:nvPr userDrawn="1"/>
        </p:nvPicPr>
        <p:blipFill>
          <a:blip r:embed="rId2">
            <a:alphaModFix amt="35000"/>
            <a:extLst>
              <a:ext uri="{28A0092B-C50C-407E-A947-70E740481C1C}">
                <a14:useLocalDpi xmlns:a14="http://schemas.microsoft.com/office/drawing/2010/main" val="0"/>
              </a:ext>
            </a:extLst>
          </a:blip>
          <a:stretch>
            <a:fillRect/>
          </a:stretch>
        </p:blipFill>
        <p:spPr>
          <a:xfrm rot="5400000">
            <a:off x="9002808" y="-1790899"/>
            <a:ext cx="3028277" cy="4323057"/>
          </a:xfrm>
          <a:prstGeom prst="rect">
            <a:avLst/>
          </a:prstGeom>
        </p:spPr>
      </p:pic>
      <p:pic>
        <p:nvPicPr>
          <p:cNvPr id="10" name="Picture 9" descr="A picture containing orange, outdoor object&#10;&#10;AI-generated content may be incorrect.">
            <a:extLst>
              <a:ext uri="{FF2B5EF4-FFF2-40B4-BE49-F238E27FC236}">
                <a16:creationId xmlns:a16="http://schemas.microsoft.com/office/drawing/2014/main" id="{AAA7B28B-DD12-BC92-42DA-CF6E5CD3C0A5}"/>
              </a:ext>
            </a:extLst>
          </p:cNvPr>
          <p:cNvPicPr>
            <a:picLocks noChangeAspect="1"/>
          </p:cNvPicPr>
          <p:nvPr userDrawn="1"/>
        </p:nvPicPr>
        <p:blipFill>
          <a:blip r:embed="rId3">
            <a:alphaModFix amt="20000"/>
            <a:extLst>
              <a:ext uri="{28A0092B-C50C-407E-A947-70E740481C1C}">
                <a14:useLocalDpi xmlns:a14="http://schemas.microsoft.com/office/drawing/2010/main" val="0"/>
              </a:ext>
            </a:extLst>
          </a:blip>
          <a:stretch>
            <a:fillRect/>
          </a:stretch>
        </p:blipFill>
        <p:spPr>
          <a:xfrm rot="5400000">
            <a:off x="-1518892" y="3336227"/>
            <a:ext cx="3446734" cy="4920432"/>
          </a:xfrm>
          <a:prstGeom prst="rect">
            <a:avLst/>
          </a:prstGeom>
        </p:spPr>
      </p:pic>
    </p:spTree>
    <p:extLst>
      <p:ext uri="{BB962C8B-B14F-4D97-AF65-F5344CB8AC3E}">
        <p14:creationId xmlns:p14="http://schemas.microsoft.com/office/powerpoint/2010/main" val="346623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81344-6EAC-FA48-BA97-AF66EC3F466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D7F0F7-136A-0C80-F955-EAE7E9CB05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9C0786-AAF5-EB07-7ED0-7F88E7AD6B9B}"/>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071B142A-F4FD-B8EC-8A41-D87D0A3E5F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59F1E-2885-82BF-2EAD-8AD8EF10A0C7}"/>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4174751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577FD-B1F9-F82D-9348-493C21BDB6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AC738E5-D818-A75B-2919-D1BAD771AC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688E69-C5CD-C9C4-F4A5-737932FF6A14}"/>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E046233E-4D7A-9F6A-6969-26EEBD4243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067E8B-FD59-8B65-47D0-332CD0A96CB5}"/>
              </a:ext>
            </a:extLst>
          </p:cNvPr>
          <p:cNvSpPr>
            <a:spLocks noGrp="1"/>
          </p:cNvSpPr>
          <p:nvPr>
            <p:ph type="sldNum" sz="quarter" idx="12"/>
          </p:nvPr>
        </p:nvSpPr>
        <p:spPr/>
        <p:txBody>
          <a:bodyPr/>
          <a:lstStyle/>
          <a:p>
            <a:fld id="{849C237D-2BF5-4B2F-8D61-76ECD320D728}" type="slidenum">
              <a:rPr lang="en-US" smtClean="0"/>
              <a:t>‹#›</a:t>
            </a:fld>
            <a:endParaRPr lang="en-US"/>
          </a:p>
        </p:txBody>
      </p:sp>
      <p:pic>
        <p:nvPicPr>
          <p:cNvPr id="7" name="Picture 6">
            <a:extLst>
              <a:ext uri="{FF2B5EF4-FFF2-40B4-BE49-F238E27FC236}">
                <a16:creationId xmlns:a16="http://schemas.microsoft.com/office/drawing/2014/main" id="{F623ADBD-1753-7BA8-F67D-F4C58DF66932}"/>
              </a:ext>
            </a:extLst>
          </p:cNvPr>
          <p:cNvPicPr>
            <a:picLocks noChangeAspect="1"/>
          </p:cNvPicPr>
          <p:nvPr userDrawn="1"/>
        </p:nvPicPr>
        <p:blipFill>
          <a:blip r:embed="rId2">
            <a:alphaModFix amt="35000"/>
            <a:extLst>
              <a:ext uri="{28A0092B-C50C-407E-A947-70E740481C1C}">
                <a14:useLocalDpi xmlns:a14="http://schemas.microsoft.com/office/drawing/2010/main" val="0"/>
              </a:ext>
            </a:extLst>
          </a:blip>
          <a:stretch>
            <a:fillRect/>
          </a:stretch>
        </p:blipFill>
        <p:spPr>
          <a:xfrm rot="5400000">
            <a:off x="9002808" y="-1790899"/>
            <a:ext cx="3028277" cy="4323057"/>
          </a:xfrm>
          <a:prstGeom prst="rect">
            <a:avLst/>
          </a:prstGeom>
        </p:spPr>
      </p:pic>
      <p:pic>
        <p:nvPicPr>
          <p:cNvPr id="9" name="Picture 8" descr="A picture containing orange, outdoor object&#10;&#10;AI-generated content may be incorrect.">
            <a:extLst>
              <a:ext uri="{FF2B5EF4-FFF2-40B4-BE49-F238E27FC236}">
                <a16:creationId xmlns:a16="http://schemas.microsoft.com/office/drawing/2014/main" id="{979F4C5C-4D22-4682-D219-E6CA5D02F315}"/>
              </a:ext>
            </a:extLst>
          </p:cNvPr>
          <p:cNvPicPr>
            <a:picLocks noChangeAspect="1"/>
          </p:cNvPicPr>
          <p:nvPr userDrawn="1"/>
        </p:nvPicPr>
        <p:blipFill>
          <a:blip r:embed="rId3">
            <a:alphaModFix amt="20000"/>
            <a:extLst>
              <a:ext uri="{28A0092B-C50C-407E-A947-70E740481C1C}">
                <a14:useLocalDpi xmlns:a14="http://schemas.microsoft.com/office/drawing/2010/main" val="0"/>
              </a:ext>
            </a:extLst>
          </a:blip>
          <a:stretch>
            <a:fillRect/>
          </a:stretch>
        </p:blipFill>
        <p:spPr>
          <a:xfrm rot="5400000">
            <a:off x="-1518892" y="3336227"/>
            <a:ext cx="3446734" cy="4920432"/>
          </a:xfrm>
          <a:prstGeom prst="rect">
            <a:avLst/>
          </a:prstGeom>
        </p:spPr>
      </p:pic>
    </p:spTree>
    <p:extLst>
      <p:ext uri="{BB962C8B-B14F-4D97-AF65-F5344CB8AC3E}">
        <p14:creationId xmlns:p14="http://schemas.microsoft.com/office/powerpoint/2010/main" val="106056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05B9-337F-934F-443B-DDEA0C9DE4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3B5394B-4C55-93A7-DD37-3F60D037BA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553F73-AAF8-BDCB-CDF6-8C4F9A3015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54A64DD-7960-F004-AFA1-838EEAA6380D}"/>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6" name="Footer Placeholder 5">
            <a:extLst>
              <a:ext uri="{FF2B5EF4-FFF2-40B4-BE49-F238E27FC236}">
                <a16:creationId xmlns:a16="http://schemas.microsoft.com/office/drawing/2014/main" id="{2915F9C4-DC29-DEDC-AB02-42B9C07313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17E3F9-5185-5B52-5932-EF38D2F898A2}"/>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2099543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1D775-8ADF-700E-CE0B-A31667703B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A64D794-727B-C351-F0AC-B73AC746A5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08ED38-A150-C7EF-DE54-A74CFBB9EB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2441A99-4E11-E0E6-CE0D-2A974E6278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346ADE-0387-06F6-C3AE-85ACDE145C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B6F7CF8-73CC-A55A-FE0C-B8AC1B70BECB}"/>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8" name="Footer Placeholder 7">
            <a:extLst>
              <a:ext uri="{FF2B5EF4-FFF2-40B4-BE49-F238E27FC236}">
                <a16:creationId xmlns:a16="http://schemas.microsoft.com/office/drawing/2014/main" id="{FF1D9056-2967-B5DC-37C1-D10B34B8EB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1CFAA1F-920D-2C95-CCD6-D0752BCEC1D7}"/>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241112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99771-7DBC-E9C1-E1A2-C64921ABFE2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C9FA900-3DAC-B286-7AAF-8B593ED43926}"/>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4" name="Footer Placeholder 3">
            <a:extLst>
              <a:ext uri="{FF2B5EF4-FFF2-40B4-BE49-F238E27FC236}">
                <a16:creationId xmlns:a16="http://schemas.microsoft.com/office/drawing/2014/main" id="{F3685E31-3E71-8D2C-38AE-43F2BE7D344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BADF2A-3193-9DB3-BC2C-858E33BA9020}"/>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579900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919D0D-41D9-381B-FB39-FA05A15318A6}"/>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3" name="Footer Placeholder 2">
            <a:extLst>
              <a:ext uri="{FF2B5EF4-FFF2-40B4-BE49-F238E27FC236}">
                <a16:creationId xmlns:a16="http://schemas.microsoft.com/office/drawing/2014/main" id="{51A103DB-4AA1-4200-AA78-4B744830DD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5EFDB1E-463D-A643-70CA-F3BCA8BCCEED}"/>
              </a:ext>
            </a:extLst>
          </p:cNvPr>
          <p:cNvSpPr>
            <a:spLocks noGrp="1"/>
          </p:cNvSpPr>
          <p:nvPr>
            <p:ph type="sldNum" sz="quarter" idx="12"/>
          </p:nvPr>
        </p:nvSpPr>
        <p:spPr/>
        <p:txBody>
          <a:bodyPr/>
          <a:lstStyle/>
          <a:p>
            <a:fld id="{849C237D-2BF5-4B2F-8D61-76ECD320D728}" type="slidenum">
              <a:rPr lang="en-US" smtClean="0"/>
              <a:t>‹#›</a:t>
            </a:fld>
            <a:endParaRPr lang="en-US"/>
          </a:p>
        </p:txBody>
      </p:sp>
      <p:pic>
        <p:nvPicPr>
          <p:cNvPr id="6" name="Picture 5" descr="A picture containing orange, outdoor object&#10;&#10;AI-generated content may be incorrect.">
            <a:extLst>
              <a:ext uri="{FF2B5EF4-FFF2-40B4-BE49-F238E27FC236}">
                <a16:creationId xmlns:a16="http://schemas.microsoft.com/office/drawing/2014/main" id="{B8A45BA8-BD82-0900-744D-916B9045A842}"/>
              </a:ext>
            </a:extLst>
          </p:cNvPr>
          <p:cNvPicPr>
            <a:picLocks noChangeAspect="1"/>
          </p:cNvPicPr>
          <p:nvPr userDrawn="1"/>
        </p:nvPicPr>
        <p:blipFill>
          <a:blip r:embed="rId2">
            <a:alphaModFix amt="20000"/>
            <a:extLst>
              <a:ext uri="{28A0092B-C50C-407E-A947-70E740481C1C}">
                <a14:useLocalDpi xmlns:a14="http://schemas.microsoft.com/office/drawing/2010/main" val="0"/>
              </a:ext>
            </a:extLst>
          </a:blip>
          <a:stretch>
            <a:fillRect/>
          </a:stretch>
        </p:blipFill>
        <p:spPr>
          <a:xfrm rot="5400000">
            <a:off x="-1518892" y="3336227"/>
            <a:ext cx="3446734" cy="4920432"/>
          </a:xfrm>
          <a:prstGeom prst="rect">
            <a:avLst/>
          </a:prstGeom>
        </p:spPr>
      </p:pic>
      <p:pic>
        <p:nvPicPr>
          <p:cNvPr id="7" name="Picture 6">
            <a:extLst>
              <a:ext uri="{FF2B5EF4-FFF2-40B4-BE49-F238E27FC236}">
                <a16:creationId xmlns:a16="http://schemas.microsoft.com/office/drawing/2014/main" id="{555ADD98-3E59-14BF-E69B-5253B777B62B}"/>
              </a:ext>
            </a:extLst>
          </p:cNvPr>
          <p:cNvPicPr>
            <a:picLocks noChangeAspect="1"/>
          </p:cNvPicPr>
          <p:nvPr userDrawn="1"/>
        </p:nvPicPr>
        <p:blipFill>
          <a:blip r:embed="rId3">
            <a:alphaModFix amt="35000"/>
            <a:extLst>
              <a:ext uri="{28A0092B-C50C-407E-A947-70E740481C1C}">
                <a14:useLocalDpi xmlns:a14="http://schemas.microsoft.com/office/drawing/2010/main" val="0"/>
              </a:ext>
            </a:extLst>
          </a:blip>
          <a:stretch>
            <a:fillRect/>
          </a:stretch>
        </p:blipFill>
        <p:spPr>
          <a:xfrm rot="5400000">
            <a:off x="9002808" y="-1790899"/>
            <a:ext cx="3028277" cy="4323057"/>
          </a:xfrm>
          <a:prstGeom prst="rect">
            <a:avLst/>
          </a:prstGeom>
        </p:spPr>
      </p:pic>
    </p:spTree>
    <p:extLst>
      <p:ext uri="{BB962C8B-B14F-4D97-AF65-F5344CB8AC3E}">
        <p14:creationId xmlns:p14="http://schemas.microsoft.com/office/powerpoint/2010/main" val="317670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C4BE0-D8D9-00B2-3EE2-F8ECE67C91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C9E6C18-E520-4DE5-4025-84A54854E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D87C1FD-27FE-713A-42F4-7D23E6ACEA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16FE0C-44B4-A30B-6761-A35C5C73ED31}"/>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6" name="Footer Placeholder 5">
            <a:extLst>
              <a:ext uri="{FF2B5EF4-FFF2-40B4-BE49-F238E27FC236}">
                <a16:creationId xmlns:a16="http://schemas.microsoft.com/office/drawing/2014/main" id="{E6801272-6BAA-F550-9366-BA21F949A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14A1F0-76EA-2B5C-AB18-55496E42A586}"/>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702597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D4DB-5484-68CB-8465-BB4396C692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293AD1-DD51-AE81-EB9B-A07F7050E2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BEF9BB-F618-6190-DE6F-A4FA49D34E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9506F6-1EEE-02F3-2A7A-7A18382731E7}"/>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6" name="Footer Placeholder 5">
            <a:extLst>
              <a:ext uri="{FF2B5EF4-FFF2-40B4-BE49-F238E27FC236}">
                <a16:creationId xmlns:a16="http://schemas.microsoft.com/office/drawing/2014/main" id="{6047F4CF-C744-B4F2-9488-5F6477465B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F46F59-F8B1-A85E-0F1A-213A6CEDC767}"/>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2594269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1AF9D-C212-86AE-9AEF-83C6F32161C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598F298-E53B-7E29-A61F-22320277F7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BA499D-890C-2731-C0A9-D3702DD0A532}"/>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A8701187-3B54-9DF2-0893-1C57F3B50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EB51F8-6FFA-F095-4BCB-BDBDB8CBB927}"/>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129426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7E7737-E7DB-A7AF-394C-57E6ACF1824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C337876-1180-197E-B041-4B10EF1BD5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6DFDAA-AEE0-D9A2-A5D5-FB25EA15F00F}"/>
              </a:ext>
            </a:extLst>
          </p:cNvPr>
          <p:cNvSpPr>
            <a:spLocks noGrp="1"/>
          </p:cNvSpPr>
          <p:nvPr>
            <p:ph type="dt" sz="half" idx="10"/>
          </p:nvPr>
        </p:nvSpPr>
        <p:spPr/>
        <p:txBody>
          <a:body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BC434589-05B6-38B6-8C91-49785B8D38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80EFE-E9EA-1C00-EB77-032689D7C0EA}"/>
              </a:ext>
            </a:extLst>
          </p:cNvPr>
          <p:cNvSpPr>
            <a:spLocks noGrp="1"/>
          </p:cNvSpPr>
          <p:nvPr>
            <p:ph type="sldNum" sz="quarter" idx="12"/>
          </p:nvPr>
        </p:nvSpPr>
        <p:spPr/>
        <p:txBody>
          <a:bodyPr/>
          <a:lstStyle/>
          <a:p>
            <a:fld id="{849C237D-2BF5-4B2F-8D61-76ECD320D728}" type="slidenum">
              <a:rPr lang="en-US" smtClean="0"/>
              <a:t>‹#›</a:t>
            </a:fld>
            <a:endParaRPr lang="en-US"/>
          </a:p>
        </p:txBody>
      </p:sp>
    </p:spTree>
    <p:extLst>
      <p:ext uri="{BB962C8B-B14F-4D97-AF65-F5344CB8AC3E}">
        <p14:creationId xmlns:p14="http://schemas.microsoft.com/office/powerpoint/2010/main" val="917358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6736F0-D953-FCAC-9224-475B2E44F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E05CF12-2290-1391-5A85-F49F8AE4E1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A66E08-EA96-9DF0-0671-D4B45F94A2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D51721-0B36-418A-AAD4-B28D6C552FFD}" type="datetimeFigureOut">
              <a:rPr lang="en-US" smtClean="0"/>
              <a:t>4/21/2026</a:t>
            </a:fld>
            <a:endParaRPr lang="en-US"/>
          </a:p>
        </p:txBody>
      </p:sp>
      <p:sp>
        <p:nvSpPr>
          <p:cNvPr id="5" name="Footer Placeholder 4">
            <a:extLst>
              <a:ext uri="{FF2B5EF4-FFF2-40B4-BE49-F238E27FC236}">
                <a16:creationId xmlns:a16="http://schemas.microsoft.com/office/drawing/2014/main" id="{13DE4544-54EA-9236-FE2C-FAE1806430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22E24CB-58D5-0B3B-4FD8-6E953ADAAE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9C237D-2BF5-4B2F-8D61-76ECD320D728}" type="slidenum">
              <a:rPr lang="en-US" smtClean="0"/>
              <a:t>‹#›</a:t>
            </a:fld>
            <a:endParaRPr lang="en-US"/>
          </a:p>
        </p:txBody>
      </p:sp>
      <p:pic>
        <p:nvPicPr>
          <p:cNvPr id="10" name="Picture 9" descr="Logo&#10;&#10;AI-generated content may be incorrect.">
            <a:extLst>
              <a:ext uri="{FF2B5EF4-FFF2-40B4-BE49-F238E27FC236}">
                <a16:creationId xmlns:a16="http://schemas.microsoft.com/office/drawing/2014/main" id="{765B25BE-B2A7-DF74-E284-D5F825770926}"/>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1080838" y="5888879"/>
            <a:ext cx="990440" cy="846041"/>
          </a:xfrm>
          <a:prstGeom prst="rect">
            <a:avLst/>
          </a:prstGeom>
        </p:spPr>
      </p:pic>
    </p:spTree>
    <p:extLst>
      <p:ext uri="{BB962C8B-B14F-4D97-AF65-F5344CB8AC3E}">
        <p14:creationId xmlns:p14="http://schemas.microsoft.com/office/powerpoint/2010/main" val="736138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3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3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3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3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3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3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3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svg"/></Relationships>
</file>

<file path=ppt/slides/_rels/slide37.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png"/><Relationship Id="rId18" Type="http://schemas.openxmlformats.org/officeDocument/2006/relationships/image" Target="../media/image36.png"/><Relationship Id="rId3" Type="http://schemas.openxmlformats.org/officeDocument/2006/relationships/image" Target="../media/image10.tiff"/><Relationship Id="rId7" Type="http://schemas.openxmlformats.org/officeDocument/2006/relationships/image" Target="../media/image25.png"/><Relationship Id="rId12" Type="http://schemas.openxmlformats.org/officeDocument/2006/relationships/image" Target="../media/image30.jpeg"/><Relationship Id="rId17" Type="http://schemas.openxmlformats.org/officeDocument/2006/relationships/image" Target="../media/image35.png"/><Relationship Id="rId2" Type="http://schemas.openxmlformats.org/officeDocument/2006/relationships/notesSlide" Target="../notesSlides/notesSlide33.xml"/><Relationship Id="rId16"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 Id="rId14" Type="http://schemas.openxmlformats.org/officeDocument/2006/relationships/image" Target="../media/image32.png"/></Relationships>
</file>

<file path=ppt/slides/_rels/slide3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5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5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5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5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5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5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AI-generated content may be incorrect.">
            <a:extLst>
              <a:ext uri="{FF2B5EF4-FFF2-40B4-BE49-F238E27FC236}">
                <a16:creationId xmlns:a16="http://schemas.microsoft.com/office/drawing/2014/main" id="{98F210C2-0C80-720E-4E92-5155054D21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1427" y="603893"/>
            <a:ext cx="6614566" cy="5650214"/>
          </a:xfrm>
          <a:prstGeom prst="rect">
            <a:avLst/>
          </a:prstGeom>
        </p:spPr>
      </p:pic>
      <p:pic>
        <p:nvPicPr>
          <p:cNvPr id="7" name="Picture 6" descr="Icon&#10;&#10;AI-generated content may be incorrect.">
            <a:extLst>
              <a:ext uri="{FF2B5EF4-FFF2-40B4-BE49-F238E27FC236}">
                <a16:creationId xmlns:a16="http://schemas.microsoft.com/office/drawing/2014/main" id="{25BB0C70-D21F-DDAA-135A-902041E2B6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1427" y="603893"/>
            <a:ext cx="6614566" cy="5650214"/>
          </a:xfrm>
          <a:prstGeom prst="rect">
            <a:avLst/>
          </a:prstGeom>
        </p:spPr>
      </p:pic>
      <p:pic>
        <p:nvPicPr>
          <p:cNvPr id="13" name="Picture 12" descr="Text, logo&#10;&#10;AI-generated content may be incorrect.">
            <a:extLst>
              <a:ext uri="{FF2B5EF4-FFF2-40B4-BE49-F238E27FC236}">
                <a16:creationId xmlns:a16="http://schemas.microsoft.com/office/drawing/2014/main" id="{5D8D57B4-9EF3-5C0D-D861-953945A58D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81427" y="603893"/>
            <a:ext cx="6614566" cy="5650214"/>
          </a:xfrm>
          <a:prstGeom prst="rect">
            <a:avLst/>
          </a:prstGeom>
        </p:spPr>
      </p:pic>
      <p:pic>
        <p:nvPicPr>
          <p:cNvPr id="15" name="Picture 14">
            <a:extLst>
              <a:ext uri="{FF2B5EF4-FFF2-40B4-BE49-F238E27FC236}">
                <a16:creationId xmlns:a16="http://schemas.microsoft.com/office/drawing/2014/main" id="{F86B63CD-184F-A137-2478-10FE8CE694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427" y="603893"/>
            <a:ext cx="6614566" cy="5650214"/>
          </a:xfrm>
          <a:prstGeom prst="rect">
            <a:avLst/>
          </a:prstGeom>
        </p:spPr>
      </p:pic>
      <p:sp>
        <p:nvSpPr>
          <p:cNvPr id="22" name="Rectangle 21">
            <a:extLst>
              <a:ext uri="{FF2B5EF4-FFF2-40B4-BE49-F238E27FC236}">
                <a16:creationId xmlns:a16="http://schemas.microsoft.com/office/drawing/2014/main" id="{55E1E6FC-E929-3DAF-BEB2-BDFF884EB81B}"/>
              </a:ext>
            </a:extLst>
          </p:cNvPr>
          <p:cNvSpPr>
            <a:spLocks noGrp="1" noRot="1" noMove="1" noResize="1" noEditPoints="1" noAdjustHandles="1" noChangeArrowheads="1" noChangeShapeType="1"/>
          </p:cNvSpPr>
          <p:nvPr/>
        </p:nvSpPr>
        <p:spPr>
          <a:xfrm>
            <a:off x="10831398" y="4194927"/>
            <a:ext cx="2375554" cy="245096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F66FA4-BC52-44C4-A4D4-0A9EEF3C0CDF}"/>
              </a:ext>
            </a:extLst>
          </p:cNvPr>
          <p:cNvSpPr>
            <a:spLocks noGrp="1" noRot="1" noMove="1" noResize="1" noEditPoints="1" noAdjustHandles="1" noChangeArrowheads="1" noChangeShapeType="1"/>
          </p:cNvSpPr>
          <p:nvPr/>
        </p:nvSpPr>
        <p:spPr>
          <a:xfrm>
            <a:off x="8255552" y="-325650"/>
            <a:ext cx="4244390" cy="245096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4739029A-195D-47AF-B4FB-19BAD22A3FC5}"/>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Lst>
          </a:blip>
          <a:stretch>
            <a:fillRect/>
          </a:stretch>
        </p:blipFill>
        <p:spPr>
          <a:xfrm rot="5400000">
            <a:off x="9573751" y="-2204206"/>
            <a:ext cx="4419517" cy="6309140"/>
          </a:xfrm>
          <a:prstGeom prst="rect">
            <a:avLst/>
          </a:prstGeom>
        </p:spPr>
      </p:pic>
      <p:sp>
        <p:nvSpPr>
          <p:cNvPr id="24" name="Rectangle 23">
            <a:extLst>
              <a:ext uri="{FF2B5EF4-FFF2-40B4-BE49-F238E27FC236}">
                <a16:creationId xmlns:a16="http://schemas.microsoft.com/office/drawing/2014/main" id="{DE74E7BA-68BA-A4FB-EB60-C59B0507ED2D}"/>
              </a:ext>
            </a:extLst>
          </p:cNvPr>
          <p:cNvSpPr>
            <a:spLocks noGrp="1" noRot="1" noMove="1" noResize="1" noEditPoints="1" noAdjustHandles="1" noChangeArrowheads="1" noChangeShapeType="1"/>
          </p:cNvSpPr>
          <p:nvPr/>
        </p:nvSpPr>
        <p:spPr>
          <a:xfrm>
            <a:off x="-1641776" y="4879516"/>
            <a:ext cx="4244390" cy="245096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picture containing orange, outdoor object&#10;&#10;AI-generated content may be incorrect.">
            <a:extLst>
              <a:ext uri="{FF2B5EF4-FFF2-40B4-BE49-F238E27FC236}">
                <a16:creationId xmlns:a16="http://schemas.microsoft.com/office/drawing/2014/main" id="{5A19CF19-721F-B15C-5EED-8E97DE4C8AA3}"/>
              </a:ext>
            </a:extLst>
          </p:cNvPr>
          <p:cNvPicPr>
            <a:picLocks noGrp="1" noRot="1" noChangeAspect="1" noMove="1" noResize="1" noEditPoints="1" noAdjustHandles="1" noChangeArrowheads="1" noChangeShapeType="1" noCrop="1"/>
          </p:cNvPicPr>
          <p:nvPr/>
        </p:nvPicPr>
        <p:blipFill>
          <a:blip r:embed="rId7">
            <a:extLst>
              <a:ext uri="{28A0092B-C50C-407E-A947-70E740481C1C}">
                <a14:useLocalDpi xmlns:a14="http://schemas.microsoft.com/office/drawing/2010/main" val="0"/>
              </a:ext>
            </a:extLst>
          </a:blip>
          <a:stretch>
            <a:fillRect/>
          </a:stretch>
        </p:blipFill>
        <p:spPr>
          <a:xfrm rot="5400000">
            <a:off x="-2992009" y="2205452"/>
            <a:ext cx="4465629" cy="6374970"/>
          </a:xfrm>
          <a:prstGeom prst="rect">
            <a:avLst/>
          </a:prstGeom>
        </p:spPr>
      </p:pic>
    </p:spTree>
    <p:extLst>
      <p:ext uri="{BB962C8B-B14F-4D97-AF65-F5344CB8AC3E}">
        <p14:creationId xmlns:p14="http://schemas.microsoft.com/office/powerpoint/2010/main" val="392779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1500"/>
                                        <p:tgtEl>
                                          <p:spTgt spid="5"/>
                                        </p:tgtEl>
                                      </p:cBhvr>
                                    </p:animEffect>
                                  </p:childTnLst>
                                </p:cTn>
                              </p:par>
                              <p:par>
                                <p:cTn id="8" presetID="31" presetClass="entr" presetSubtype="0" fill="hold" nodeType="withEffect">
                                  <p:stCondLst>
                                    <p:cond delay="1000"/>
                                  </p:stCondLst>
                                  <p:childTnLst>
                                    <p:set>
                                      <p:cBhvr>
                                        <p:cTn id="9" dur="1" fill="hold">
                                          <p:stCondLst>
                                            <p:cond delay="0"/>
                                          </p:stCondLst>
                                        </p:cTn>
                                        <p:tgtEl>
                                          <p:spTgt spid="7"/>
                                        </p:tgtEl>
                                        <p:attrNameLst>
                                          <p:attrName>style.visibility</p:attrName>
                                        </p:attrNameLst>
                                      </p:cBhvr>
                                      <p:to>
                                        <p:strVal val="visible"/>
                                      </p:to>
                                    </p:set>
                                    <p:anim calcmode="lin" valueType="num">
                                      <p:cBhvr>
                                        <p:cTn id="10" dur="1250" fill="hold"/>
                                        <p:tgtEl>
                                          <p:spTgt spid="7"/>
                                        </p:tgtEl>
                                        <p:attrNameLst>
                                          <p:attrName>ppt_w</p:attrName>
                                        </p:attrNameLst>
                                      </p:cBhvr>
                                      <p:tavLst>
                                        <p:tav tm="0">
                                          <p:val>
                                            <p:fltVal val="0"/>
                                          </p:val>
                                        </p:tav>
                                        <p:tav tm="100000">
                                          <p:val>
                                            <p:strVal val="#ppt_w"/>
                                          </p:val>
                                        </p:tav>
                                      </p:tavLst>
                                    </p:anim>
                                    <p:anim calcmode="lin" valueType="num">
                                      <p:cBhvr>
                                        <p:cTn id="11" dur="1250" fill="hold"/>
                                        <p:tgtEl>
                                          <p:spTgt spid="7"/>
                                        </p:tgtEl>
                                        <p:attrNameLst>
                                          <p:attrName>ppt_h</p:attrName>
                                        </p:attrNameLst>
                                      </p:cBhvr>
                                      <p:tavLst>
                                        <p:tav tm="0">
                                          <p:val>
                                            <p:fltVal val="0"/>
                                          </p:val>
                                        </p:tav>
                                        <p:tav tm="100000">
                                          <p:val>
                                            <p:strVal val="#ppt_h"/>
                                          </p:val>
                                        </p:tav>
                                      </p:tavLst>
                                    </p:anim>
                                    <p:anim calcmode="lin" valueType="num">
                                      <p:cBhvr>
                                        <p:cTn id="12" dur="1250" fill="hold"/>
                                        <p:tgtEl>
                                          <p:spTgt spid="7"/>
                                        </p:tgtEl>
                                        <p:attrNameLst>
                                          <p:attrName>style.rotation</p:attrName>
                                        </p:attrNameLst>
                                      </p:cBhvr>
                                      <p:tavLst>
                                        <p:tav tm="0">
                                          <p:val>
                                            <p:fltVal val="90"/>
                                          </p:val>
                                        </p:tav>
                                        <p:tav tm="100000">
                                          <p:val>
                                            <p:fltVal val="0"/>
                                          </p:val>
                                        </p:tav>
                                      </p:tavLst>
                                    </p:anim>
                                    <p:animEffect transition="in" filter="fade">
                                      <p:cBhvr>
                                        <p:cTn id="13" dur="1250"/>
                                        <p:tgtEl>
                                          <p:spTgt spid="7"/>
                                        </p:tgtEl>
                                      </p:cBhvr>
                                    </p:animEffect>
                                  </p:childTnLst>
                                </p:cTn>
                              </p:par>
                              <p:par>
                                <p:cTn id="14" presetID="42" presetClass="entr" presetSubtype="0" fill="hold" nodeType="withEffect">
                                  <p:stCondLst>
                                    <p:cond delay="150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1000"/>
                                        <p:tgtEl>
                                          <p:spTgt spid="13"/>
                                        </p:tgtEl>
                                      </p:cBhvr>
                                    </p:animEffect>
                                    <p:anim calcmode="lin" valueType="num">
                                      <p:cBhvr>
                                        <p:cTn id="17" dur="1000" fill="hold"/>
                                        <p:tgtEl>
                                          <p:spTgt spid="13"/>
                                        </p:tgtEl>
                                        <p:attrNameLst>
                                          <p:attrName>ppt_x</p:attrName>
                                        </p:attrNameLst>
                                      </p:cBhvr>
                                      <p:tavLst>
                                        <p:tav tm="0">
                                          <p:val>
                                            <p:strVal val="#ppt_x"/>
                                          </p:val>
                                        </p:tav>
                                        <p:tav tm="100000">
                                          <p:val>
                                            <p:strVal val="#ppt_x"/>
                                          </p:val>
                                        </p:tav>
                                      </p:tavLst>
                                    </p:anim>
                                    <p:anim calcmode="lin" valueType="num">
                                      <p:cBhvr>
                                        <p:cTn id="18" dur="1000" fill="hold"/>
                                        <p:tgtEl>
                                          <p:spTgt spid="13"/>
                                        </p:tgtEl>
                                        <p:attrNameLst>
                                          <p:attrName>ppt_y</p:attrName>
                                        </p:attrNameLst>
                                      </p:cBhvr>
                                      <p:tavLst>
                                        <p:tav tm="0">
                                          <p:val>
                                            <p:strVal val="#ppt_y+.1"/>
                                          </p:val>
                                        </p:tav>
                                        <p:tav tm="100000">
                                          <p:val>
                                            <p:strVal val="#ppt_y"/>
                                          </p:val>
                                        </p:tav>
                                      </p:tavLst>
                                    </p:anim>
                                  </p:childTnLst>
                                </p:cTn>
                              </p:par>
                            </p:childTnLst>
                          </p:cTn>
                        </p:par>
                        <p:par>
                          <p:cTn id="19" fill="hold">
                            <p:stCondLst>
                              <p:cond delay="2500"/>
                            </p:stCondLst>
                            <p:childTnLst>
                              <p:par>
                                <p:cTn id="20" presetID="10" presetClass="entr" presetSubtype="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CA4B-5916-E579-D7B3-79101D5DC7A3}"/>
              </a:ext>
            </a:extLst>
          </p:cNvPr>
          <p:cNvSpPr>
            <a:spLocks noGrp="1"/>
          </p:cNvSpPr>
          <p:nvPr>
            <p:ph type="ctrTitle"/>
          </p:nvPr>
        </p:nvSpPr>
        <p:spPr>
          <a:xfrm>
            <a:off x="1524000" y="976662"/>
            <a:ext cx="9144000" cy="2387600"/>
          </a:xfrm>
        </p:spPr>
        <p:txBody>
          <a:bodyPr>
            <a:normAutofit/>
          </a:bodyPr>
          <a:lstStyle/>
          <a:p>
            <a:r>
              <a:rPr lang="en-US" b="1">
                <a:solidFill>
                  <a:schemeClr val="accent4"/>
                </a:solidFill>
              </a:rPr>
              <a:t>MHC Construction Lending Programs</a:t>
            </a:r>
          </a:p>
        </p:txBody>
      </p:sp>
      <p:sp>
        <p:nvSpPr>
          <p:cNvPr id="3" name="Subtitle 2">
            <a:extLst>
              <a:ext uri="{FF2B5EF4-FFF2-40B4-BE49-F238E27FC236}">
                <a16:creationId xmlns:a16="http://schemas.microsoft.com/office/drawing/2014/main" id="{B41796AC-931A-0B02-822A-B7348E818CDA}"/>
              </a:ext>
            </a:extLst>
          </p:cNvPr>
          <p:cNvSpPr>
            <a:spLocks noGrp="1"/>
          </p:cNvSpPr>
          <p:nvPr>
            <p:ph type="subTitle" idx="1"/>
          </p:nvPr>
        </p:nvSpPr>
        <p:spPr>
          <a:xfrm>
            <a:off x="1524000" y="4518836"/>
            <a:ext cx="9144000" cy="1398181"/>
          </a:xfrm>
        </p:spPr>
        <p:txBody>
          <a:bodyPr/>
          <a:lstStyle/>
          <a:p>
            <a:r>
              <a:rPr lang="en-US" b="1" i="1">
                <a:solidFill>
                  <a:schemeClr val="accent1"/>
                </a:solidFill>
                <a:latin typeface="adelle"/>
              </a:rPr>
              <a:t>Matthew Bolton, Vice President of Construction Lending</a:t>
            </a:r>
          </a:p>
          <a:p>
            <a:r>
              <a:rPr lang="en-US" b="1" i="1">
                <a:solidFill>
                  <a:schemeClr val="accent1"/>
                </a:solidFill>
                <a:latin typeface="adelle"/>
              </a:rPr>
              <a:t>Arun Sethura AR Housing, LLC</a:t>
            </a:r>
          </a:p>
          <a:p>
            <a:r>
              <a:rPr lang="en-US" b="1" i="1">
                <a:solidFill>
                  <a:schemeClr val="accent1"/>
                </a:solidFill>
                <a:latin typeface="adelle"/>
              </a:rPr>
              <a:t>David Hancock, Vice President of the Executive Division</a:t>
            </a:r>
          </a:p>
          <a:p>
            <a:endParaRPr lang="en-US"/>
          </a:p>
        </p:txBody>
      </p:sp>
      <p:pic>
        <p:nvPicPr>
          <p:cNvPr id="9" name="Picture 8">
            <a:extLst>
              <a:ext uri="{FF2B5EF4-FFF2-40B4-BE49-F238E27FC236}">
                <a16:creationId xmlns:a16="http://schemas.microsoft.com/office/drawing/2014/main" id="{7B1C3E92-00F4-A931-7204-9115106317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
        <p:nvSpPr>
          <p:cNvPr id="4" name="Title 1">
            <a:extLst>
              <a:ext uri="{FF2B5EF4-FFF2-40B4-BE49-F238E27FC236}">
                <a16:creationId xmlns:a16="http://schemas.microsoft.com/office/drawing/2014/main" id="{16CCE534-1BF5-4326-58B7-9BFB5C78E02D}"/>
              </a:ext>
            </a:extLst>
          </p:cNvPr>
          <p:cNvSpPr txBox="1">
            <a:spLocks/>
          </p:cNvSpPr>
          <p:nvPr/>
        </p:nvSpPr>
        <p:spPr>
          <a:xfrm>
            <a:off x="1524000" y="3749120"/>
            <a:ext cx="9144000" cy="76971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400" b="1" i="1">
                <a:solidFill>
                  <a:schemeClr val="accent3"/>
                </a:solidFill>
              </a:rPr>
              <a:t>Session Speakers</a:t>
            </a:r>
          </a:p>
        </p:txBody>
      </p:sp>
    </p:spTree>
    <p:extLst>
      <p:ext uri="{BB962C8B-B14F-4D97-AF65-F5344CB8AC3E}">
        <p14:creationId xmlns:p14="http://schemas.microsoft.com/office/powerpoint/2010/main" val="261035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AB71E-E0B7-1C8E-2C43-8216A586B6F2}"/>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3" name="Content Placeholder 2">
            <a:extLst>
              <a:ext uri="{FF2B5EF4-FFF2-40B4-BE49-F238E27FC236}">
                <a16:creationId xmlns:a16="http://schemas.microsoft.com/office/drawing/2014/main" id="{1858E81A-E2AE-0A64-ECC5-45813A896D28}"/>
              </a:ext>
            </a:extLst>
          </p:cNvPr>
          <p:cNvSpPr>
            <a:spLocks noGrp="1"/>
          </p:cNvSpPr>
          <p:nvPr>
            <p:ph idx="1"/>
          </p:nvPr>
        </p:nvSpPr>
        <p:spPr>
          <a:xfrm>
            <a:off x="838200" y="2495623"/>
            <a:ext cx="7529623" cy="2747963"/>
          </a:xfrm>
        </p:spPr>
        <p:txBody>
          <a:bodyPr>
            <a:normAutofit lnSpcReduction="10000"/>
          </a:bodyPr>
          <a:lstStyle/>
          <a:p>
            <a:pPr marL="457200" indent="-457200"/>
            <a:r>
              <a:rPr lang="en-US">
                <a:solidFill>
                  <a:srgbClr val="002060"/>
                </a:solidFill>
                <a:latin typeface="adelle"/>
              </a:rPr>
              <a:t>Provides low-interest loans for Single-family new construction</a:t>
            </a:r>
          </a:p>
          <a:p>
            <a:pPr marL="457200" indent="-457200"/>
            <a:r>
              <a:rPr lang="en-US">
                <a:solidFill>
                  <a:srgbClr val="002060"/>
                </a:solidFill>
                <a:latin typeface="adelle"/>
              </a:rPr>
              <a:t>Provides low-interest loans for multi-family new construction and acquisition / rehab </a:t>
            </a:r>
          </a:p>
          <a:p>
            <a:pPr marL="457200" indent="-457200"/>
            <a:r>
              <a:rPr lang="en-US">
                <a:solidFill>
                  <a:srgbClr val="002060"/>
                </a:solidFill>
                <a:latin typeface="adelle"/>
              </a:rPr>
              <a:t>Provides low-interest loan for tax credit new construction and acquisition / rehab developments</a:t>
            </a:r>
            <a:endParaRPr lang="en-US"/>
          </a:p>
        </p:txBody>
      </p:sp>
      <p:pic>
        <p:nvPicPr>
          <p:cNvPr id="7" name="Graphic 6">
            <a:extLst>
              <a:ext uri="{FF2B5EF4-FFF2-40B4-BE49-F238E27FC236}">
                <a16:creationId xmlns:a16="http://schemas.microsoft.com/office/drawing/2014/main" id="{C2408425-E011-FAC0-609E-EB43D178A9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911163" y="1970825"/>
            <a:ext cx="5550084" cy="3700056"/>
          </a:xfrm>
          <a:prstGeom prst="rect">
            <a:avLst/>
          </a:prstGeom>
        </p:spPr>
      </p:pic>
      <p:pic>
        <p:nvPicPr>
          <p:cNvPr id="8" name="Picture 7">
            <a:extLst>
              <a:ext uri="{FF2B5EF4-FFF2-40B4-BE49-F238E27FC236}">
                <a16:creationId xmlns:a16="http://schemas.microsoft.com/office/drawing/2014/main" id="{C97FB9BC-A0FD-520C-6523-655A1CBA71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207985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8F1E9-3B46-67C7-8C96-FB76330514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C09E55-28A1-9256-F97F-839285228C2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3" name="Content Placeholder 2">
            <a:extLst>
              <a:ext uri="{FF2B5EF4-FFF2-40B4-BE49-F238E27FC236}">
                <a16:creationId xmlns:a16="http://schemas.microsoft.com/office/drawing/2014/main" id="{3908E07E-7759-C14E-A479-39D8434C3C17}"/>
              </a:ext>
            </a:extLst>
          </p:cNvPr>
          <p:cNvSpPr>
            <a:spLocks noGrp="1"/>
          </p:cNvSpPr>
          <p:nvPr>
            <p:ph idx="1"/>
          </p:nvPr>
        </p:nvSpPr>
        <p:spPr>
          <a:xfrm>
            <a:off x="838201" y="2495623"/>
            <a:ext cx="6625856" cy="2747963"/>
          </a:xfrm>
        </p:spPr>
        <p:txBody>
          <a:bodyPr>
            <a:normAutofit/>
          </a:bodyPr>
          <a:lstStyle/>
          <a:p>
            <a:pPr marL="457200" indent="-457200"/>
            <a:r>
              <a:rPr lang="en-US">
                <a:solidFill>
                  <a:srgbClr val="002060"/>
                </a:solidFill>
                <a:latin typeface="adelle"/>
              </a:rPr>
              <a:t>Provides mortgage assistance for teachers in areas with critical shortages</a:t>
            </a:r>
          </a:p>
          <a:p>
            <a:pPr marL="457200" indent="-457200"/>
            <a:r>
              <a:rPr lang="en-US">
                <a:solidFill>
                  <a:srgbClr val="002060"/>
                </a:solidFill>
                <a:latin typeface="adelle"/>
              </a:rPr>
              <a:t>Administers 11 Programs totaling $100M in assets</a:t>
            </a:r>
          </a:p>
          <a:p>
            <a:pPr marL="457200" indent="-457200"/>
            <a:r>
              <a:rPr lang="en-US">
                <a:solidFill>
                  <a:srgbClr val="002060"/>
                </a:solidFill>
                <a:latin typeface="adelle"/>
              </a:rPr>
              <a:t>Compliments Federal Grant Programs</a:t>
            </a:r>
          </a:p>
        </p:txBody>
      </p:sp>
      <p:pic>
        <p:nvPicPr>
          <p:cNvPr id="5" name="Graphic 4">
            <a:extLst>
              <a:ext uri="{FF2B5EF4-FFF2-40B4-BE49-F238E27FC236}">
                <a16:creationId xmlns:a16="http://schemas.microsoft.com/office/drawing/2014/main" id="{255AFCDE-C8F6-33B0-FEF6-029ED17FC9B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64058" y="1563190"/>
            <a:ext cx="4401878" cy="2931250"/>
          </a:xfrm>
          <a:prstGeom prst="rect">
            <a:avLst/>
          </a:prstGeom>
        </p:spPr>
      </p:pic>
      <p:pic>
        <p:nvPicPr>
          <p:cNvPr id="8" name="Graphic 7">
            <a:extLst>
              <a:ext uri="{FF2B5EF4-FFF2-40B4-BE49-F238E27FC236}">
                <a16:creationId xmlns:a16="http://schemas.microsoft.com/office/drawing/2014/main" id="{0DCBE52E-447B-08C9-C520-B9D6F9DDC94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60831" y="3181903"/>
            <a:ext cx="4381500" cy="2790825"/>
          </a:xfrm>
          <a:prstGeom prst="rect">
            <a:avLst/>
          </a:prstGeom>
        </p:spPr>
      </p:pic>
      <p:pic>
        <p:nvPicPr>
          <p:cNvPr id="9" name="Picture 8">
            <a:extLst>
              <a:ext uri="{FF2B5EF4-FFF2-40B4-BE49-F238E27FC236}">
                <a16:creationId xmlns:a16="http://schemas.microsoft.com/office/drawing/2014/main" id="{E6D997C0-365A-37E4-88B1-029116BB7E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566709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AC73A-9836-C37B-6F61-3BB27E5DD7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80D72-1FEE-0C4A-E546-50012E255800}"/>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3" name="Content Placeholder 2">
            <a:extLst>
              <a:ext uri="{FF2B5EF4-FFF2-40B4-BE49-F238E27FC236}">
                <a16:creationId xmlns:a16="http://schemas.microsoft.com/office/drawing/2014/main" id="{80B1584A-F52F-7339-1BE2-EA63F898260D}"/>
              </a:ext>
            </a:extLst>
          </p:cNvPr>
          <p:cNvSpPr>
            <a:spLocks noGrp="1"/>
          </p:cNvSpPr>
          <p:nvPr>
            <p:ph idx="1"/>
          </p:nvPr>
        </p:nvSpPr>
        <p:spPr>
          <a:xfrm>
            <a:off x="1231606" y="2235772"/>
            <a:ext cx="6625856" cy="2747963"/>
          </a:xfrm>
        </p:spPr>
        <p:txBody>
          <a:bodyPr>
            <a:normAutofit/>
          </a:bodyPr>
          <a:lstStyle/>
          <a:p>
            <a:pPr marL="0" indent="0">
              <a:buNone/>
            </a:pPr>
            <a:r>
              <a:rPr lang="en-US" b="1">
                <a:solidFill>
                  <a:srgbClr val="002060"/>
                </a:solidFill>
                <a:latin typeface="adelle"/>
              </a:rPr>
              <a:t>PRIMARY PROGRAMS</a:t>
            </a:r>
          </a:p>
          <a:p>
            <a:r>
              <a:rPr lang="en-US">
                <a:solidFill>
                  <a:srgbClr val="002060"/>
                </a:solidFill>
                <a:latin typeface="adelle"/>
              </a:rPr>
              <a:t>HB 530</a:t>
            </a:r>
          </a:p>
          <a:p>
            <a:r>
              <a:rPr lang="en-US">
                <a:solidFill>
                  <a:srgbClr val="002060"/>
                </a:solidFill>
                <a:latin typeface="adelle"/>
              </a:rPr>
              <a:t>MAHDF</a:t>
            </a:r>
          </a:p>
          <a:p>
            <a:r>
              <a:rPr lang="en-US">
                <a:solidFill>
                  <a:srgbClr val="002060"/>
                </a:solidFill>
                <a:latin typeface="adelle"/>
              </a:rPr>
              <a:t>RLF</a:t>
            </a:r>
          </a:p>
          <a:p>
            <a:r>
              <a:rPr lang="en-US">
                <a:solidFill>
                  <a:srgbClr val="002060"/>
                </a:solidFill>
                <a:latin typeface="adelle"/>
              </a:rPr>
              <a:t>FIHOP</a:t>
            </a:r>
          </a:p>
        </p:txBody>
      </p:sp>
      <p:pic>
        <p:nvPicPr>
          <p:cNvPr id="6" name="Graphic 5">
            <a:extLst>
              <a:ext uri="{FF2B5EF4-FFF2-40B4-BE49-F238E27FC236}">
                <a16:creationId xmlns:a16="http://schemas.microsoft.com/office/drawing/2014/main" id="{19C08AE5-E948-1A27-A8D9-EF22D860D6D5}"/>
              </a:ext>
            </a:extLst>
          </p:cNvPr>
          <p:cNvPicPr>
            <a:picLocks noChangeAspect="1"/>
          </p:cNvPicPr>
          <p:nvPr/>
        </p:nvPicPr>
        <p:blipFill>
          <a:blip>
            <a:extLst>
              <a:ext uri="{96DAC541-7B7A-43D3-8B79-37D633B846F1}">
                <asvg:svgBlip xmlns:asvg="http://schemas.microsoft.com/office/drawing/2016/SVG/main" r:embed="rId3"/>
              </a:ext>
            </a:extLst>
          </a:blip>
          <a:srcRect b="28140"/>
          <a:stretch>
            <a:fillRect/>
          </a:stretch>
        </p:blipFill>
        <p:spPr>
          <a:xfrm>
            <a:off x="6271372" y="1690688"/>
            <a:ext cx="4361185" cy="4371716"/>
          </a:xfrm>
          <a:prstGeom prst="rect">
            <a:avLst/>
          </a:prstGeom>
        </p:spPr>
      </p:pic>
      <p:pic>
        <p:nvPicPr>
          <p:cNvPr id="9" name="Picture 8">
            <a:extLst>
              <a:ext uri="{FF2B5EF4-FFF2-40B4-BE49-F238E27FC236}">
                <a16:creationId xmlns:a16="http://schemas.microsoft.com/office/drawing/2014/main" id="{EB10AC06-A98B-241B-2165-2DE960331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3464356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CA15D-3EE9-555C-FEC4-2F8F34B75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50F2E-EFC5-3F13-A394-996D91576657}"/>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9A30C4B9-BF63-6B97-1969-D25A79512C29}"/>
              </a:ext>
            </a:extLst>
          </p:cNvPr>
          <p:cNvSpPr txBox="1">
            <a:spLocks/>
          </p:cNvSpPr>
          <p:nvPr/>
        </p:nvSpPr>
        <p:spPr>
          <a:xfrm>
            <a:off x="1252871" y="2150712"/>
            <a:ext cx="5413743" cy="3335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r>
              <a:rPr lang="en-US">
                <a:solidFill>
                  <a:srgbClr val="002060"/>
                </a:solidFill>
                <a:latin typeface="adelle"/>
              </a:rPr>
              <a:t>Established in 2001 as a Revolving Line of Credit</a:t>
            </a:r>
          </a:p>
          <a:p>
            <a:r>
              <a:rPr lang="en-US">
                <a:solidFill>
                  <a:srgbClr val="002060"/>
                </a:solidFill>
                <a:latin typeface="adelle"/>
              </a:rPr>
              <a:t>Collaboration between Fannie Mae, MS Development Authority, and MS Home Corporation</a:t>
            </a:r>
          </a:p>
          <a:p>
            <a:r>
              <a:rPr lang="en-US">
                <a:solidFill>
                  <a:srgbClr val="002060"/>
                </a:solidFill>
                <a:latin typeface="adelle"/>
              </a:rPr>
              <a:t>Total Loan Pool $12,000,000</a:t>
            </a:r>
          </a:p>
        </p:txBody>
      </p:sp>
      <p:pic>
        <p:nvPicPr>
          <p:cNvPr id="7" name="Graphic 6">
            <a:extLst>
              <a:ext uri="{FF2B5EF4-FFF2-40B4-BE49-F238E27FC236}">
                <a16:creationId xmlns:a16="http://schemas.microsoft.com/office/drawing/2014/main" id="{1ACC3602-AE73-F621-E39B-45DB46392C5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60115" y="1916796"/>
            <a:ext cx="4884306" cy="3261260"/>
          </a:xfrm>
          <a:prstGeom prst="rect">
            <a:avLst/>
          </a:prstGeom>
        </p:spPr>
      </p:pic>
      <p:pic>
        <p:nvPicPr>
          <p:cNvPr id="10" name="Picture 9">
            <a:extLst>
              <a:ext uri="{FF2B5EF4-FFF2-40B4-BE49-F238E27FC236}">
                <a16:creationId xmlns:a16="http://schemas.microsoft.com/office/drawing/2014/main" id="{979B0589-E03F-FCDB-CBCA-4F187C8C7C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3583344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2311B7-D42B-5A4C-7D21-24E691A0E3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9029C9-C258-A6B5-5BCE-E2D5655FDEF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EF08C9F8-AAC4-90FE-CD10-E7F536EC51EA}"/>
              </a:ext>
            </a:extLst>
          </p:cNvPr>
          <p:cNvSpPr txBox="1">
            <a:spLocks/>
          </p:cNvSpPr>
          <p:nvPr/>
        </p:nvSpPr>
        <p:spPr>
          <a:xfrm>
            <a:off x="1263504" y="1655062"/>
            <a:ext cx="5764617" cy="48378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Eligible Borrowers:</a:t>
            </a:r>
          </a:p>
          <a:p>
            <a:r>
              <a:rPr lang="en-US" i="1">
                <a:solidFill>
                  <a:srgbClr val="002060"/>
                </a:solidFill>
                <a:latin typeface="adelle"/>
              </a:rPr>
              <a:t>Non-Profit Corporations</a:t>
            </a:r>
          </a:p>
          <a:p>
            <a:r>
              <a:rPr lang="en-US" i="1">
                <a:solidFill>
                  <a:srgbClr val="002060"/>
                </a:solidFill>
                <a:latin typeface="adelle"/>
              </a:rPr>
              <a:t>Partnerships</a:t>
            </a:r>
          </a:p>
          <a:p>
            <a:r>
              <a:rPr lang="en-US" i="1">
                <a:solidFill>
                  <a:srgbClr val="002060"/>
                </a:solidFill>
                <a:latin typeface="adelle"/>
              </a:rPr>
              <a:t>For-Profit Corporations</a:t>
            </a:r>
          </a:p>
          <a:p>
            <a:r>
              <a:rPr lang="en-US" i="1">
                <a:solidFill>
                  <a:srgbClr val="002060"/>
                </a:solidFill>
                <a:latin typeface="adelle"/>
              </a:rPr>
              <a:t>Public Housing Agencies</a:t>
            </a:r>
          </a:p>
          <a:p>
            <a:r>
              <a:rPr lang="en-US" i="1">
                <a:solidFill>
                  <a:srgbClr val="002060"/>
                </a:solidFill>
                <a:latin typeface="adelle"/>
              </a:rPr>
              <a:t>Planning and Development Districts</a:t>
            </a:r>
          </a:p>
          <a:p>
            <a:r>
              <a:rPr lang="en-US" i="1">
                <a:solidFill>
                  <a:srgbClr val="002060"/>
                </a:solidFill>
                <a:latin typeface="adelle"/>
              </a:rPr>
              <a:t>Limited Equity Cooperatives</a:t>
            </a:r>
          </a:p>
          <a:p>
            <a:pPr marL="0" indent="0">
              <a:buNone/>
            </a:pPr>
            <a:r>
              <a:rPr lang="en-US" i="1">
                <a:solidFill>
                  <a:srgbClr val="002060"/>
                </a:solidFill>
                <a:latin typeface="adelle"/>
              </a:rPr>
              <a:t>*Individuals are not eligible.</a:t>
            </a:r>
          </a:p>
        </p:txBody>
      </p:sp>
      <p:pic>
        <p:nvPicPr>
          <p:cNvPr id="7" name="Graphic 6">
            <a:extLst>
              <a:ext uri="{FF2B5EF4-FFF2-40B4-BE49-F238E27FC236}">
                <a16:creationId xmlns:a16="http://schemas.microsoft.com/office/drawing/2014/main" id="{AD4497C5-C7F3-226B-38C1-E1B8907F146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48808" y="1448964"/>
            <a:ext cx="4884306" cy="3261260"/>
          </a:xfrm>
          <a:prstGeom prst="rect">
            <a:avLst/>
          </a:prstGeom>
        </p:spPr>
      </p:pic>
      <p:pic>
        <p:nvPicPr>
          <p:cNvPr id="10" name="Picture 9">
            <a:extLst>
              <a:ext uri="{FF2B5EF4-FFF2-40B4-BE49-F238E27FC236}">
                <a16:creationId xmlns:a16="http://schemas.microsoft.com/office/drawing/2014/main" id="{1CBE38E2-2AD6-042D-424F-D9C697F2B5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1472862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805F0-C397-550A-B238-1CCA79B40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366A0-850D-B923-6CE3-31991CAC54BF}"/>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87B36FBA-07F1-69F0-8798-3741173816CB}"/>
              </a:ext>
            </a:extLst>
          </p:cNvPr>
          <p:cNvSpPr txBox="1">
            <a:spLocks/>
          </p:cNvSpPr>
          <p:nvPr/>
        </p:nvSpPr>
        <p:spPr>
          <a:xfrm>
            <a:off x="1252871" y="2150712"/>
            <a:ext cx="5413743" cy="3335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Use of Funds</a:t>
            </a:r>
          </a:p>
          <a:p>
            <a:r>
              <a:rPr lang="en-US" i="1">
                <a:solidFill>
                  <a:srgbClr val="002060"/>
                </a:solidFill>
                <a:latin typeface="adelle"/>
              </a:rPr>
              <a:t>Construction of new single-family residential housing units to be owner-occupied.</a:t>
            </a:r>
          </a:p>
        </p:txBody>
      </p:sp>
      <p:pic>
        <p:nvPicPr>
          <p:cNvPr id="7" name="Graphic 6">
            <a:extLst>
              <a:ext uri="{FF2B5EF4-FFF2-40B4-BE49-F238E27FC236}">
                <a16:creationId xmlns:a16="http://schemas.microsoft.com/office/drawing/2014/main" id="{91713E8B-4B03-A0CA-E2C4-EEFA1C2FB44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60115" y="1916796"/>
            <a:ext cx="4884306" cy="3261260"/>
          </a:xfrm>
          <a:prstGeom prst="rect">
            <a:avLst/>
          </a:prstGeom>
        </p:spPr>
      </p:pic>
      <p:pic>
        <p:nvPicPr>
          <p:cNvPr id="10" name="Picture 9">
            <a:extLst>
              <a:ext uri="{FF2B5EF4-FFF2-40B4-BE49-F238E27FC236}">
                <a16:creationId xmlns:a16="http://schemas.microsoft.com/office/drawing/2014/main" id="{057B13C4-FE2F-F8DE-9BDF-26D2E971AA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955769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81E6B-D6F2-73B5-40D6-2104AEAEB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C183C-732D-C078-6C8F-7EEDEEAB428B}"/>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44F438E9-F594-BCDF-2C85-90F5BB46D374}"/>
              </a:ext>
            </a:extLst>
          </p:cNvPr>
          <p:cNvSpPr txBox="1">
            <a:spLocks/>
          </p:cNvSpPr>
          <p:nvPr/>
        </p:nvSpPr>
        <p:spPr>
          <a:xfrm>
            <a:off x="1263505" y="2005936"/>
            <a:ext cx="9656132" cy="37143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Program Priorities:</a:t>
            </a:r>
          </a:p>
          <a:p>
            <a:pPr marL="0" indent="0">
              <a:buNone/>
            </a:pPr>
            <a:r>
              <a:rPr lang="en-US" i="1">
                <a:solidFill>
                  <a:srgbClr val="002060"/>
                </a:solidFill>
                <a:latin typeface="adelle"/>
              </a:rPr>
              <a:t>The following development types are given priority under the HB530 program:</a:t>
            </a:r>
          </a:p>
          <a:p>
            <a:r>
              <a:rPr lang="en-US" i="1">
                <a:solidFill>
                  <a:srgbClr val="002060"/>
                </a:solidFill>
                <a:latin typeface="adelle"/>
              </a:rPr>
              <a:t>Projects designed to access FNMA, FHLMC, FHA, or other secondary mortgage markets and requiring commitment of funds from the HB530 for 2 years or less.</a:t>
            </a:r>
          </a:p>
          <a:p>
            <a:r>
              <a:rPr lang="en-US" i="1">
                <a:solidFill>
                  <a:srgbClr val="002060"/>
                </a:solidFill>
                <a:latin typeface="adelle"/>
              </a:rPr>
              <a:t>Projects that address the needs of the elderly.</a:t>
            </a:r>
          </a:p>
        </p:txBody>
      </p:sp>
      <p:pic>
        <p:nvPicPr>
          <p:cNvPr id="10" name="Picture 9">
            <a:extLst>
              <a:ext uri="{FF2B5EF4-FFF2-40B4-BE49-F238E27FC236}">
                <a16:creationId xmlns:a16="http://schemas.microsoft.com/office/drawing/2014/main" id="{1A01400E-BA5D-E7A6-B33C-18076E36C2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1891116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44250-7E25-FC43-B483-8406FEB04F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730BD2-6281-3234-EC82-3A32A90B745D}"/>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5BD22AFB-956B-9CD1-2A8D-352FEF51AA58}"/>
              </a:ext>
            </a:extLst>
          </p:cNvPr>
          <p:cNvSpPr txBox="1">
            <a:spLocks/>
          </p:cNvSpPr>
          <p:nvPr/>
        </p:nvSpPr>
        <p:spPr>
          <a:xfrm>
            <a:off x="1191345" y="2048467"/>
            <a:ext cx="5764617" cy="36931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Purpose: New Construction</a:t>
            </a:r>
          </a:p>
          <a:p>
            <a:pPr marL="0" indent="0">
              <a:buNone/>
            </a:pPr>
            <a:r>
              <a:rPr lang="en-US" i="1">
                <a:solidFill>
                  <a:srgbClr val="002060"/>
                </a:solidFill>
                <a:latin typeface="adelle"/>
              </a:rPr>
              <a:t>Type: Single-Family</a:t>
            </a:r>
          </a:p>
          <a:p>
            <a:pPr marL="0" indent="0">
              <a:buNone/>
            </a:pPr>
            <a:r>
              <a:rPr lang="en-US" i="1">
                <a:solidFill>
                  <a:srgbClr val="002060"/>
                </a:solidFill>
                <a:latin typeface="adelle"/>
              </a:rPr>
              <a:t>Maximum Loan Amount: $750,000</a:t>
            </a:r>
          </a:p>
          <a:p>
            <a:pPr marL="0" indent="0">
              <a:buNone/>
            </a:pPr>
            <a:r>
              <a:rPr lang="en-US" i="1">
                <a:solidFill>
                  <a:srgbClr val="002060"/>
                </a:solidFill>
                <a:latin typeface="adelle"/>
              </a:rPr>
              <a:t>Limits: 6 Houses</a:t>
            </a:r>
          </a:p>
          <a:p>
            <a:pPr marL="0" indent="0">
              <a:buNone/>
            </a:pPr>
            <a:r>
              <a:rPr lang="en-US" i="1">
                <a:solidFill>
                  <a:srgbClr val="002060"/>
                </a:solidFill>
                <a:latin typeface="adelle"/>
              </a:rPr>
              <a:t>Rate: 3.5%</a:t>
            </a:r>
          </a:p>
        </p:txBody>
      </p:sp>
      <p:pic>
        <p:nvPicPr>
          <p:cNvPr id="7" name="Graphic 6">
            <a:extLst>
              <a:ext uri="{FF2B5EF4-FFF2-40B4-BE49-F238E27FC236}">
                <a16:creationId xmlns:a16="http://schemas.microsoft.com/office/drawing/2014/main" id="{2C44A8C1-0B0A-F45A-2C47-960748411EC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55962" y="1690688"/>
            <a:ext cx="4884306" cy="3261260"/>
          </a:xfrm>
          <a:prstGeom prst="rect">
            <a:avLst/>
          </a:prstGeom>
        </p:spPr>
      </p:pic>
      <p:pic>
        <p:nvPicPr>
          <p:cNvPr id="10" name="Picture 9">
            <a:extLst>
              <a:ext uri="{FF2B5EF4-FFF2-40B4-BE49-F238E27FC236}">
                <a16:creationId xmlns:a16="http://schemas.microsoft.com/office/drawing/2014/main" id="{4B9B6733-6F4C-12F5-28F0-F74058BAF7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753114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2D64D-3ABE-7506-CE2A-4E8C411440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5E823-A4B2-2502-9F34-77E0FD818249}"/>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B43C4D7D-921E-EAC9-67FD-1F7AD751E3E3}"/>
              </a:ext>
            </a:extLst>
          </p:cNvPr>
          <p:cNvSpPr txBox="1">
            <a:spLocks/>
          </p:cNvSpPr>
          <p:nvPr/>
        </p:nvSpPr>
        <p:spPr>
          <a:xfrm>
            <a:off x="1191345" y="2048467"/>
            <a:ext cx="5764617" cy="36931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Repayment: Monthly</a:t>
            </a:r>
          </a:p>
          <a:p>
            <a:pPr marL="0" indent="0">
              <a:buNone/>
            </a:pPr>
            <a:r>
              <a:rPr lang="en-US" i="1">
                <a:solidFill>
                  <a:srgbClr val="002060"/>
                </a:solidFill>
                <a:latin typeface="adelle"/>
              </a:rPr>
              <a:t>Amortization: Negotiable</a:t>
            </a:r>
          </a:p>
          <a:p>
            <a:pPr marL="0" indent="0">
              <a:buNone/>
            </a:pPr>
            <a:r>
              <a:rPr lang="en-US" i="1">
                <a:solidFill>
                  <a:srgbClr val="002060"/>
                </a:solidFill>
                <a:latin typeface="adelle"/>
              </a:rPr>
              <a:t>Loan-to-Value: 80% - 90%</a:t>
            </a:r>
          </a:p>
          <a:p>
            <a:pPr marL="0" indent="0">
              <a:buNone/>
            </a:pPr>
            <a:r>
              <a:rPr lang="en-US" i="1">
                <a:solidFill>
                  <a:srgbClr val="002060"/>
                </a:solidFill>
                <a:latin typeface="adelle"/>
              </a:rPr>
              <a:t>Target: DDA, QCT</a:t>
            </a:r>
          </a:p>
          <a:p>
            <a:pPr marL="0" indent="0">
              <a:buNone/>
            </a:pPr>
            <a:r>
              <a:rPr lang="en-US" i="1">
                <a:solidFill>
                  <a:srgbClr val="002060"/>
                </a:solidFill>
                <a:latin typeface="adelle"/>
              </a:rPr>
              <a:t>Lien: First</a:t>
            </a:r>
          </a:p>
          <a:p>
            <a:pPr marL="0" indent="0">
              <a:buNone/>
            </a:pPr>
            <a:r>
              <a:rPr lang="en-US" i="1">
                <a:solidFill>
                  <a:srgbClr val="002060"/>
                </a:solidFill>
                <a:latin typeface="adelle"/>
              </a:rPr>
              <a:t>Affordability Period: 15 Years</a:t>
            </a:r>
          </a:p>
        </p:txBody>
      </p:sp>
      <p:pic>
        <p:nvPicPr>
          <p:cNvPr id="7" name="Graphic 6">
            <a:extLst>
              <a:ext uri="{FF2B5EF4-FFF2-40B4-BE49-F238E27FC236}">
                <a16:creationId xmlns:a16="http://schemas.microsoft.com/office/drawing/2014/main" id="{88206804-85B4-61FF-90FC-ACAEA786A4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55962" y="1690688"/>
            <a:ext cx="4884306" cy="3261260"/>
          </a:xfrm>
          <a:prstGeom prst="rect">
            <a:avLst/>
          </a:prstGeom>
        </p:spPr>
      </p:pic>
      <p:pic>
        <p:nvPicPr>
          <p:cNvPr id="10" name="Picture 9">
            <a:extLst>
              <a:ext uri="{FF2B5EF4-FFF2-40B4-BE49-F238E27FC236}">
                <a16:creationId xmlns:a16="http://schemas.microsoft.com/office/drawing/2014/main" id="{AAEBDA1C-9CFA-6007-4136-125B4FC565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4246823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390A7-3C86-12B2-EDEA-A2551F0055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CAA8CA-2DA8-5100-4B99-1DE6FC15F847}"/>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5419CB94-6686-B795-310D-6673F052E0F9}"/>
              </a:ext>
            </a:extLst>
          </p:cNvPr>
          <p:cNvSpPr txBox="1">
            <a:spLocks/>
          </p:cNvSpPr>
          <p:nvPr/>
        </p:nvSpPr>
        <p:spPr>
          <a:xfrm>
            <a:off x="1191345" y="2048467"/>
            <a:ext cx="5764617" cy="36931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HB 530 (HOUSE BILL 530)</a:t>
            </a:r>
          </a:p>
          <a:p>
            <a:pPr marL="0" indent="0">
              <a:buNone/>
            </a:pPr>
            <a:r>
              <a:rPr lang="en-US" i="1">
                <a:solidFill>
                  <a:srgbClr val="002060"/>
                </a:solidFill>
                <a:latin typeface="adelle"/>
              </a:rPr>
              <a:t>Maximum Sales Price: $398,310</a:t>
            </a:r>
          </a:p>
          <a:p>
            <a:pPr marL="0" indent="0">
              <a:buNone/>
            </a:pPr>
            <a:r>
              <a:rPr lang="en-US" i="1">
                <a:solidFill>
                  <a:srgbClr val="002060"/>
                </a:solidFill>
                <a:latin typeface="adelle"/>
              </a:rPr>
              <a:t>Income Restrictions: $132,770</a:t>
            </a:r>
          </a:p>
          <a:p>
            <a:pPr marL="0" indent="0">
              <a:buNone/>
            </a:pPr>
            <a:r>
              <a:rPr lang="en-US" i="1">
                <a:solidFill>
                  <a:srgbClr val="002060"/>
                </a:solidFill>
                <a:latin typeface="adelle"/>
              </a:rPr>
              <a:t>Line of Credit Fee: $350</a:t>
            </a:r>
          </a:p>
          <a:p>
            <a:pPr marL="0" indent="0">
              <a:buNone/>
            </a:pPr>
            <a:r>
              <a:rPr lang="en-US" i="1">
                <a:solidFill>
                  <a:srgbClr val="002060"/>
                </a:solidFill>
                <a:latin typeface="adelle"/>
              </a:rPr>
              <a:t>Application Fee: $250</a:t>
            </a:r>
          </a:p>
          <a:p>
            <a:pPr marL="0" indent="0">
              <a:buNone/>
            </a:pPr>
            <a:r>
              <a:rPr lang="en-US" i="1">
                <a:solidFill>
                  <a:srgbClr val="002060"/>
                </a:solidFill>
                <a:latin typeface="adelle"/>
              </a:rPr>
              <a:t>Commitment Fee: None</a:t>
            </a:r>
          </a:p>
          <a:p>
            <a:pPr marL="0" indent="0">
              <a:buNone/>
            </a:pPr>
            <a:r>
              <a:rPr lang="en-US" i="1">
                <a:solidFill>
                  <a:srgbClr val="002060"/>
                </a:solidFill>
                <a:latin typeface="adelle"/>
              </a:rPr>
              <a:t>Inspection Fee: $75</a:t>
            </a:r>
          </a:p>
        </p:txBody>
      </p:sp>
      <p:pic>
        <p:nvPicPr>
          <p:cNvPr id="7" name="Graphic 6">
            <a:extLst>
              <a:ext uri="{FF2B5EF4-FFF2-40B4-BE49-F238E27FC236}">
                <a16:creationId xmlns:a16="http://schemas.microsoft.com/office/drawing/2014/main" id="{63C50AAA-3383-510C-1DF0-E97E43BBD5E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55962" y="1690688"/>
            <a:ext cx="4884306" cy="3261260"/>
          </a:xfrm>
          <a:prstGeom prst="rect">
            <a:avLst/>
          </a:prstGeom>
        </p:spPr>
      </p:pic>
      <p:pic>
        <p:nvPicPr>
          <p:cNvPr id="10" name="Picture 9">
            <a:extLst>
              <a:ext uri="{FF2B5EF4-FFF2-40B4-BE49-F238E27FC236}">
                <a16:creationId xmlns:a16="http://schemas.microsoft.com/office/drawing/2014/main" id="{AB547EDA-24CD-43EF-8ABD-4D2E620A31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203809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8BB17-92DB-3E23-8A8B-9489049B61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ADABE-1DB8-C504-5DEC-EDEF2A9D762F}"/>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A2C5BC54-1014-171E-6CCB-A3EDF9378D8E}"/>
              </a:ext>
            </a:extLst>
          </p:cNvPr>
          <p:cNvSpPr txBox="1">
            <a:spLocks/>
          </p:cNvSpPr>
          <p:nvPr/>
        </p:nvSpPr>
        <p:spPr>
          <a:xfrm>
            <a:off x="1252873" y="1690689"/>
            <a:ext cx="5913472" cy="4802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r>
              <a:rPr lang="en-US">
                <a:solidFill>
                  <a:srgbClr val="002060"/>
                </a:solidFill>
                <a:latin typeface="adelle"/>
              </a:rPr>
              <a:t>Established in 1994 as a Revolving Line of Credit</a:t>
            </a:r>
          </a:p>
          <a:p>
            <a:r>
              <a:rPr lang="en-US">
                <a:solidFill>
                  <a:srgbClr val="002060"/>
                </a:solidFill>
                <a:latin typeface="adelle"/>
              </a:rPr>
              <a:t>The MS Affordable Housing Development Fund (Revolving Loan Fund) was established by the State of MS to help finance housing for low-to-moderate income households.</a:t>
            </a:r>
          </a:p>
          <a:p>
            <a:r>
              <a:rPr lang="en-US">
                <a:solidFill>
                  <a:srgbClr val="002060"/>
                </a:solidFill>
                <a:latin typeface="adelle"/>
              </a:rPr>
              <a:t>Total Loan Pool $5,000,000</a:t>
            </a:r>
          </a:p>
        </p:txBody>
      </p:sp>
      <p:pic>
        <p:nvPicPr>
          <p:cNvPr id="10" name="Picture 9">
            <a:extLst>
              <a:ext uri="{FF2B5EF4-FFF2-40B4-BE49-F238E27FC236}">
                <a16:creationId xmlns:a16="http://schemas.microsoft.com/office/drawing/2014/main" id="{1398C4D6-C250-ACD7-15A2-BCC03DF586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7BA9AFA0-FE8D-6028-40B5-DBCA4456A08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627198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8ACCB-117B-9D35-46FC-6A81DBB29B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1A21C0-D556-BD0E-93ED-27132CFC02F7}"/>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pic>
        <p:nvPicPr>
          <p:cNvPr id="10" name="Picture 9">
            <a:extLst>
              <a:ext uri="{FF2B5EF4-FFF2-40B4-BE49-F238E27FC236}">
                <a16:creationId xmlns:a16="http://schemas.microsoft.com/office/drawing/2014/main" id="{66E27F1F-AE90-7520-3045-967529106E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AE9CB0A2-673E-218D-ADEA-11532F16358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
        <p:nvSpPr>
          <p:cNvPr id="3" name="Content Placeholder 2">
            <a:extLst>
              <a:ext uri="{FF2B5EF4-FFF2-40B4-BE49-F238E27FC236}">
                <a16:creationId xmlns:a16="http://schemas.microsoft.com/office/drawing/2014/main" id="{254E4EDD-07E3-03FF-8211-6AF17BF8A8AF}"/>
              </a:ext>
            </a:extLst>
          </p:cNvPr>
          <p:cNvSpPr txBox="1">
            <a:spLocks/>
          </p:cNvSpPr>
          <p:nvPr/>
        </p:nvSpPr>
        <p:spPr>
          <a:xfrm>
            <a:off x="1306034" y="1655062"/>
            <a:ext cx="5764617" cy="483781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Eligible Borrowers:</a:t>
            </a:r>
          </a:p>
          <a:p>
            <a:r>
              <a:rPr lang="en-US" i="1">
                <a:solidFill>
                  <a:srgbClr val="002060"/>
                </a:solidFill>
                <a:latin typeface="adelle"/>
              </a:rPr>
              <a:t>Non-Profit Corporations</a:t>
            </a:r>
          </a:p>
          <a:p>
            <a:r>
              <a:rPr lang="en-US" i="1">
                <a:solidFill>
                  <a:srgbClr val="002060"/>
                </a:solidFill>
                <a:latin typeface="adelle"/>
              </a:rPr>
              <a:t>Partnerships</a:t>
            </a:r>
          </a:p>
          <a:p>
            <a:r>
              <a:rPr lang="en-US" i="1">
                <a:solidFill>
                  <a:srgbClr val="002060"/>
                </a:solidFill>
                <a:latin typeface="adelle"/>
              </a:rPr>
              <a:t>For-Profit Corporations</a:t>
            </a:r>
          </a:p>
          <a:p>
            <a:r>
              <a:rPr lang="en-US" i="1">
                <a:solidFill>
                  <a:srgbClr val="002060"/>
                </a:solidFill>
                <a:latin typeface="adelle"/>
              </a:rPr>
              <a:t>Public Housing Agencies</a:t>
            </a:r>
          </a:p>
          <a:p>
            <a:r>
              <a:rPr lang="en-US" i="1">
                <a:solidFill>
                  <a:srgbClr val="002060"/>
                </a:solidFill>
                <a:latin typeface="adelle"/>
              </a:rPr>
              <a:t>Planning and Development Districts</a:t>
            </a:r>
          </a:p>
          <a:p>
            <a:r>
              <a:rPr lang="en-US" i="1">
                <a:solidFill>
                  <a:srgbClr val="002060"/>
                </a:solidFill>
                <a:latin typeface="adelle"/>
              </a:rPr>
              <a:t>Limited Equity Cooperatives</a:t>
            </a:r>
          </a:p>
          <a:p>
            <a:pPr marL="0" indent="0">
              <a:buNone/>
            </a:pPr>
            <a:r>
              <a:rPr lang="en-US" i="1">
                <a:solidFill>
                  <a:srgbClr val="002060"/>
                </a:solidFill>
                <a:latin typeface="adelle"/>
              </a:rPr>
              <a:t>*Individuals are not eligible.</a:t>
            </a:r>
          </a:p>
        </p:txBody>
      </p:sp>
    </p:spTree>
    <p:extLst>
      <p:ext uri="{BB962C8B-B14F-4D97-AF65-F5344CB8AC3E}">
        <p14:creationId xmlns:p14="http://schemas.microsoft.com/office/powerpoint/2010/main" val="2593847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7DAEE-C029-2185-DA39-5E6001AD69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D0FED3-9789-D62B-D162-5E2D025B6432}"/>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DCCF6406-AB61-C985-24A2-36B4AFC2F99F}"/>
              </a:ext>
            </a:extLst>
          </p:cNvPr>
          <p:cNvSpPr txBox="1">
            <a:spLocks/>
          </p:cNvSpPr>
          <p:nvPr/>
        </p:nvSpPr>
        <p:spPr>
          <a:xfrm>
            <a:off x="1252871" y="2150712"/>
            <a:ext cx="5413743" cy="3335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Use of Funds</a:t>
            </a:r>
          </a:p>
          <a:p>
            <a:r>
              <a:rPr lang="en-US" i="1">
                <a:solidFill>
                  <a:srgbClr val="002060"/>
                </a:solidFill>
                <a:latin typeface="adelle"/>
              </a:rPr>
              <a:t>Construction of new single-family residential housing units to be owner-occupied.</a:t>
            </a:r>
          </a:p>
        </p:txBody>
      </p:sp>
      <p:pic>
        <p:nvPicPr>
          <p:cNvPr id="10" name="Picture 9">
            <a:extLst>
              <a:ext uri="{FF2B5EF4-FFF2-40B4-BE49-F238E27FC236}">
                <a16:creationId xmlns:a16="http://schemas.microsoft.com/office/drawing/2014/main" id="{B174FBA1-0194-8FC0-688D-06AFC6BB1D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86B66EA3-3CD0-F953-2203-EE4EFFAC2A8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2127323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C6B36-B03B-4383-7F5F-469656A897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02ED16-9333-85B3-6C0A-3225B55BC5F3}"/>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6E6999A9-B4AA-E017-34DB-E5DEF782869A}"/>
              </a:ext>
            </a:extLst>
          </p:cNvPr>
          <p:cNvSpPr txBox="1">
            <a:spLocks/>
          </p:cNvSpPr>
          <p:nvPr/>
        </p:nvSpPr>
        <p:spPr>
          <a:xfrm>
            <a:off x="1252872" y="1690689"/>
            <a:ext cx="6455733" cy="4802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Program Priorities:</a:t>
            </a:r>
          </a:p>
          <a:p>
            <a:pPr marL="0" indent="0">
              <a:buNone/>
            </a:pPr>
            <a:r>
              <a:rPr lang="en-US" i="1">
                <a:solidFill>
                  <a:srgbClr val="002060"/>
                </a:solidFill>
                <a:latin typeface="adelle"/>
              </a:rPr>
              <a:t>The following development types are given priority under the HB530 program:</a:t>
            </a:r>
          </a:p>
          <a:p>
            <a:r>
              <a:rPr lang="en-US" i="1">
                <a:solidFill>
                  <a:srgbClr val="002060"/>
                </a:solidFill>
                <a:latin typeface="adelle"/>
              </a:rPr>
              <a:t>Projects that address elderly housing</a:t>
            </a:r>
          </a:p>
          <a:p>
            <a:r>
              <a:rPr lang="en-US" i="1">
                <a:solidFill>
                  <a:srgbClr val="002060"/>
                </a:solidFill>
                <a:latin typeface="adelle"/>
              </a:rPr>
              <a:t>Projects designed to access FNMA, FHLMC, or other secondary mortgage markets and requiring commitments of funds from the RLF for 7 years or less</a:t>
            </a:r>
          </a:p>
        </p:txBody>
      </p:sp>
      <p:pic>
        <p:nvPicPr>
          <p:cNvPr id="10" name="Picture 9">
            <a:extLst>
              <a:ext uri="{FF2B5EF4-FFF2-40B4-BE49-F238E27FC236}">
                <a16:creationId xmlns:a16="http://schemas.microsoft.com/office/drawing/2014/main" id="{EFF14C11-3544-6BC5-0D69-2762750FFB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E7BDE9A8-432B-5368-E877-39933021B73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3639461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F0837-7EEF-29FF-DA35-394BD11DB6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C39365-B039-EFFC-CE33-9116B3C65293}"/>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8CD3D9CD-A97D-F59A-3EF9-58B6079C05CE}"/>
              </a:ext>
            </a:extLst>
          </p:cNvPr>
          <p:cNvSpPr txBox="1">
            <a:spLocks/>
          </p:cNvSpPr>
          <p:nvPr/>
        </p:nvSpPr>
        <p:spPr>
          <a:xfrm>
            <a:off x="1191345" y="1690688"/>
            <a:ext cx="5764617"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Purpose: New Construction, Acquisition/Rehab</a:t>
            </a:r>
          </a:p>
          <a:p>
            <a:pPr marL="0" indent="0">
              <a:buNone/>
            </a:pPr>
            <a:r>
              <a:rPr lang="en-US" i="1">
                <a:solidFill>
                  <a:srgbClr val="002060"/>
                </a:solidFill>
                <a:latin typeface="adelle"/>
              </a:rPr>
              <a:t>Type: Multi-Family</a:t>
            </a:r>
          </a:p>
          <a:p>
            <a:pPr marL="0" indent="0">
              <a:buNone/>
            </a:pPr>
            <a:r>
              <a:rPr lang="en-US" i="1">
                <a:solidFill>
                  <a:srgbClr val="002060"/>
                </a:solidFill>
                <a:latin typeface="adelle"/>
              </a:rPr>
              <a:t>Maximum Loan Amount: $1,500,000</a:t>
            </a:r>
          </a:p>
          <a:p>
            <a:pPr marL="0" indent="0">
              <a:buNone/>
            </a:pPr>
            <a:r>
              <a:rPr lang="en-US" i="1">
                <a:solidFill>
                  <a:srgbClr val="002060"/>
                </a:solidFill>
                <a:latin typeface="adelle"/>
              </a:rPr>
              <a:t>Limits: LURA (Land Use Restrictive Agreement)</a:t>
            </a:r>
          </a:p>
          <a:p>
            <a:pPr marL="0" indent="0">
              <a:buNone/>
            </a:pPr>
            <a:r>
              <a:rPr lang="en-US" i="1">
                <a:solidFill>
                  <a:srgbClr val="002060"/>
                </a:solidFill>
                <a:latin typeface="adelle"/>
              </a:rPr>
              <a:t>Rate: 3.0%</a:t>
            </a:r>
          </a:p>
          <a:p>
            <a:pPr marL="0" indent="0">
              <a:buNone/>
            </a:pPr>
            <a:r>
              <a:rPr lang="en-US" i="1">
                <a:solidFill>
                  <a:srgbClr val="002060"/>
                </a:solidFill>
                <a:latin typeface="adelle"/>
              </a:rPr>
              <a:t>Maturity: 7 Years</a:t>
            </a:r>
          </a:p>
        </p:txBody>
      </p:sp>
      <p:pic>
        <p:nvPicPr>
          <p:cNvPr id="10" name="Picture 9">
            <a:extLst>
              <a:ext uri="{FF2B5EF4-FFF2-40B4-BE49-F238E27FC236}">
                <a16:creationId xmlns:a16="http://schemas.microsoft.com/office/drawing/2014/main" id="{414DB597-06B2-AEBA-32E5-FFE65224E8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734AABE3-FE08-2AED-8BA4-9DD0FF88039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3841462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5DCAFC-36CF-6017-80F7-A8F164CEC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F6A5C7-E1E5-A9F7-B72B-B7623F7C786D}"/>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5DAB379A-65B6-C744-F567-FEC83BD7FDB9}"/>
              </a:ext>
            </a:extLst>
          </p:cNvPr>
          <p:cNvSpPr txBox="1">
            <a:spLocks/>
          </p:cNvSpPr>
          <p:nvPr/>
        </p:nvSpPr>
        <p:spPr>
          <a:xfrm>
            <a:off x="1191345" y="1690688"/>
            <a:ext cx="8058981"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Repayment: Monthly</a:t>
            </a:r>
          </a:p>
          <a:p>
            <a:pPr marL="0" indent="0">
              <a:buNone/>
            </a:pPr>
            <a:r>
              <a:rPr lang="en-US" i="1">
                <a:solidFill>
                  <a:srgbClr val="002060"/>
                </a:solidFill>
                <a:latin typeface="adelle"/>
              </a:rPr>
              <a:t>Amortization: Negotiable (Can include loans that are fully or partially amortized. Balloon, interest only, or deferred interest with balloon will be considered.)</a:t>
            </a:r>
          </a:p>
          <a:p>
            <a:pPr marL="0" indent="0">
              <a:buNone/>
            </a:pPr>
            <a:r>
              <a:rPr lang="en-US" i="1">
                <a:solidFill>
                  <a:srgbClr val="002060"/>
                </a:solidFill>
                <a:latin typeface="adelle"/>
              </a:rPr>
              <a:t>Loan-to-Value: 80% - 95% of appraised value</a:t>
            </a:r>
          </a:p>
          <a:p>
            <a:pPr marL="0" indent="0">
              <a:buNone/>
            </a:pPr>
            <a:r>
              <a:rPr lang="en-US" i="1">
                <a:solidFill>
                  <a:srgbClr val="002060"/>
                </a:solidFill>
                <a:latin typeface="adelle"/>
              </a:rPr>
              <a:t>Target: No</a:t>
            </a:r>
          </a:p>
          <a:p>
            <a:pPr marL="0" indent="0">
              <a:buNone/>
            </a:pPr>
            <a:r>
              <a:rPr lang="en-US" i="1">
                <a:solidFill>
                  <a:srgbClr val="002060"/>
                </a:solidFill>
                <a:latin typeface="adelle"/>
              </a:rPr>
              <a:t>Lien: First</a:t>
            </a:r>
          </a:p>
        </p:txBody>
      </p:sp>
      <p:pic>
        <p:nvPicPr>
          <p:cNvPr id="10" name="Picture 9">
            <a:extLst>
              <a:ext uri="{FF2B5EF4-FFF2-40B4-BE49-F238E27FC236}">
                <a16:creationId xmlns:a16="http://schemas.microsoft.com/office/drawing/2014/main" id="{903134FF-0867-9398-66DE-45918A0819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8088D0A4-2BD6-A912-CE60-FC8CEC6BD7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45131" y="2982173"/>
            <a:ext cx="3874460" cy="2582973"/>
          </a:xfrm>
          <a:prstGeom prst="rect">
            <a:avLst/>
          </a:prstGeom>
        </p:spPr>
      </p:pic>
    </p:spTree>
    <p:extLst>
      <p:ext uri="{BB962C8B-B14F-4D97-AF65-F5344CB8AC3E}">
        <p14:creationId xmlns:p14="http://schemas.microsoft.com/office/powerpoint/2010/main" val="131898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93D7F-3F63-7887-70D9-2D10F7701A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0411BD-9AD4-635F-AA5B-9E80B44AD056}"/>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6382EEBB-A3ED-C95E-E859-D4EFD6FE315D}"/>
              </a:ext>
            </a:extLst>
          </p:cNvPr>
          <p:cNvSpPr txBox="1">
            <a:spLocks/>
          </p:cNvSpPr>
          <p:nvPr/>
        </p:nvSpPr>
        <p:spPr>
          <a:xfrm>
            <a:off x="1191345" y="2328531"/>
            <a:ext cx="5764617" cy="35896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Affordability Period: 15 Years</a:t>
            </a:r>
          </a:p>
          <a:p>
            <a:pPr marL="0" indent="0">
              <a:buNone/>
            </a:pPr>
            <a:r>
              <a:rPr lang="en-US" i="1" err="1">
                <a:solidFill>
                  <a:srgbClr val="002060"/>
                </a:solidFill>
                <a:latin typeface="adelle"/>
              </a:rPr>
              <a:t>Assumability</a:t>
            </a:r>
            <a:r>
              <a:rPr lang="en-US" i="1">
                <a:solidFill>
                  <a:srgbClr val="002060"/>
                </a:solidFill>
                <a:latin typeface="adelle"/>
              </a:rPr>
              <a:t>: Yes</a:t>
            </a:r>
          </a:p>
          <a:p>
            <a:pPr marL="0" indent="0">
              <a:buNone/>
            </a:pPr>
            <a:r>
              <a:rPr lang="en-US" i="1">
                <a:solidFill>
                  <a:srgbClr val="002060"/>
                </a:solidFill>
                <a:latin typeface="adelle"/>
              </a:rPr>
              <a:t>Pool: $5,000,000</a:t>
            </a:r>
          </a:p>
          <a:p>
            <a:pPr marL="0" indent="0">
              <a:buNone/>
            </a:pPr>
            <a:r>
              <a:rPr lang="en-US" i="1">
                <a:solidFill>
                  <a:srgbClr val="002060"/>
                </a:solidFill>
                <a:latin typeface="adelle"/>
              </a:rPr>
              <a:t>Source: MDA/MHC</a:t>
            </a:r>
          </a:p>
        </p:txBody>
      </p:sp>
      <p:pic>
        <p:nvPicPr>
          <p:cNvPr id="10" name="Picture 9">
            <a:extLst>
              <a:ext uri="{FF2B5EF4-FFF2-40B4-BE49-F238E27FC236}">
                <a16:creationId xmlns:a16="http://schemas.microsoft.com/office/drawing/2014/main" id="{34D33E4C-A1BB-028D-7176-AB3382BB1B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6854B009-30B2-5827-FC2F-0DCA0B40882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1353476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F7A5-E63A-3CB1-917E-B97805075A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78D97C-8618-763C-1AF9-F4F0CF2D4FFC}"/>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C847A662-7FCA-96AC-D461-20DCC8313475}"/>
              </a:ext>
            </a:extLst>
          </p:cNvPr>
          <p:cNvSpPr txBox="1">
            <a:spLocks/>
          </p:cNvSpPr>
          <p:nvPr/>
        </p:nvSpPr>
        <p:spPr>
          <a:xfrm>
            <a:off x="1191345" y="1690688"/>
            <a:ext cx="6081325" cy="476338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MS AFFORDABLE HOUSING DEVELOPMENT FUND (MAHDF)</a:t>
            </a:r>
          </a:p>
          <a:p>
            <a:pPr marL="0" indent="0">
              <a:buNone/>
            </a:pPr>
            <a:r>
              <a:rPr lang="en-US" i="1">
                <a:solidFill>
                  <a:srgbClr val="002060"/>
                </a:solidFill>
                <a:latin typeface="adelle"/>
              </a:rPr>
              <a:t>Limits: HH – 120% AMI (Area Median Income)</a:t>
            </a:r>
          </a:p>
          <a:p>
            <a:pPr marL="0" indent="0">
              <a:buNone/>
            </a:pPr>
            <a:r>
              <a:rPr lang="en-US" i="1">
                <a:solidFill>
                  <a:srgbClr val="002060"/>
                </a:solidFill>
                <a:latin typeface="adelle"/>
              </a:rPr>
              <a:t>Maximum Sales Price: HUD FMR (Fair Market Rate)</a:t>
            </a:r>
          </a:p>
          <a:p>
            <a:pPr marL="0" indent="0">
              <a:buNone/>
            </a:pPr>
            <a:r>
              <a:rPr lang="en-US" i="1">
                <a:solidFill>
                  <a:srgbClr val="002060"/>
                </a:solidFill>
                <a:latin typeface="adelle"/>
              </a:rPr>
              <a:t>Line of Credit Fee: $350</a:t>
            </a:r>
          </a:p>
          <a:p>
            <a:pPr marL="0" indent="0">
              <a:buNone/>
            </a:pPr>
            <a:r>
              <a:rPr lang="en-US" i="1">
                <a:solidFill>
                  <a:srgbClr val="002060"/>
                </a:solidFill>
                <a:latin typeface="adelle"/>
              </a:rPr>
              <a:t>Application Fee: None</a:t>
            </a:r>
          </a:p>
          <a:p>
            <a:pPr marL="0" indent="0">
              <a:buNone/>
            </a:pPr>
            <a:r>
              <a:rPr lang="en-US" i="1">
                <a:solidFill>
                  <a:srgbClr val="002060"/>
                </a:solidFill>
                <a:latin typeface="adelle"/>
              </a:rPr>
              <a:t>Commitment Fee: 1% of Loan Amount, $500 minimum</a:t>
            </a:r>
          </a:p>
          <a:p>
            <a:pPr marL="0" indent="0">
              <a:buNone/>
            </a:pPr>
            <a:r>
              <a:rPr lang="en-US" i="1">
                <a:solidFill>
                  <a:srgbClr val="002060"/>
                </a:solidFill>
                <a:latin typeface="adelle"/>
              </a:rPr>
              <a:t>Inspection Fee: $75</a:t>
            </a:r>
          </a:p>
        </p:txBody>
      </p:sp>
      <p:pic>
        <p:nvPicPr>
          <p:cNvPr id="10" name="Picture 9">
            <a:extLst>
              <a:ext uri="{FF2B5EF4-FFF2-40B4-BE49-F238E27FC236}">
                <a16:creationId xmlns:a16="http://schemas.microsoft.com/office/drawing/2014/main" id="{DFB6D558-5C1F-9CEF-CBA9-0203008325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D38A6ADA-3FA3-4A80-905F-43387E98956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7495" y="2009554"/>
            <a:ext cx="5384505" cy="3589670"/>
          </a:xfrm>
          <a:prstGeom prst="rect">
            <a:avLst/>
          </a:prstGeom>
        </p:spPr>
      </p:pic>
    </p:spTree>
    <p:extLst>
      <p:ext uri="{BB962C8B-B14F-4D97-AF65-F5344CB8AC3E}">
        <p14:creationId xmlns:p14="http://schemas.microsoft.com/office/powerpoint/2010/main" val="1343188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34A6B-5073-6AE8-B0D0-1B5A848C12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B558FE-8645-3C29-05E3-8C79B8AC2700}"/>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3D7FA7C2-7316-EEBE-6DD9-4ADC4DBE25F4}"/>
              </a:ext>
            </a:extLst>
          </p:cNvPr>
          <p:cNvSpPr txBox="1">
            <a:spLocks/>
          </p:cNvSpPr>
          <p:nvPr/>
        </p:nvSpPr>
        <p:spPr>
          <a:xfrm>
            <a:off x="1252873" y="1690689"/>
            <a:ext cx="6094226" cy="4802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r>
              <a:rPr lang="en-US">
                <a:solidFill>
                  <a:srgbClr val="002060"/>
                </a:solidFill>
                <a:latin typeface="adelle"/>
              </a:rPr>
              <a:t>Established in 2003 as a Revolving Line of Credit</a:t>
            </a:r>
          </a:p>
          <a:p>
            <a:r>
              <a:rPr lang="en-US">
                <a:solidFill>
                  <a:srgbClr val="002060"/>
                </a:solidFill>
                <a:latin typeface="adelle"/>
              </a:rPr>
              <a:t>MHC Revolving Loan Fund was established to help finance developments and increase the housing stock in MS for low-to-moderate income households.</a:t>
            </a:r>
          </a:p>
          <a:p>
            <a:r>
              <a:rPr lang="en-US">
                <a:solidFill>
                  <a:srgbClr val="002060"/>
                </a:solidFill>
                <a:latin typeface="adelle"/>
              </a:rPr>
              <a:t>Total Loan Pool $5,000,000</a:t>
            </a:r>
          </a:p>
        </p:txBody>
      </p:sp>
      <p:pic>
        <p:nvPicPr>
          <p:cNvPr id="10" name="Picture 9">
            <a:extLst>
              <a:ext uri="{FF2B5EF4-FFF2-40B4-BE49-F238E27FC236}">
                <a16:creationId xmlns:a16="http://schemas.microsoft.com/office/drawing/2014/main" id="{96177626-F11C-7854-FCC3-33B373B85F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6" name="Graphic 5">
            <a:extLst>
              <a:ext uri="{FF2B5EF4-FFF2-40B4-BE49-F238E27FC236}">
                <a16:creationId xmlns:a16="http://schemas.microsoft.com/office/drawing/2014/main" id="{CFFB9691-82D7-6948-CBFC-8443130658BD}"/>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10945051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564FD-F663-7235-ED65-94A1E48AF5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F6DAE0-4AC1-B231-A487-746D566DEA69}"/>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pic>
        <p:nvPicPr>
          <p:cNvPr id="10" name="Picture 9">
            <a:extLst>
              <a:ext uri="{FF2B5EF4-FFF2-40B4-BE49-F238E27FC236}">
                <a16:creationId xmlns:a16="http://schemas.microsoft.com/office/drawing/2014/main" id="{F713D3CF-B988-575E-EB7F-CECB57B863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
        <p:nvSpPr>
          <p:cNvPr id="3" name="Content Placeholder 2">
            <a:extLst>
              <a:ext uri="{FF2B5EF4-FFF2-40B4-BE49-F238E27FC236}">
                <a16:creationId xmlns:a16="http://schemas.microsoft.com/office/drawing/2014/main" id="{D0DBA769-5442-6C41-E6DD-8609D012BAC7}"/>
              </a:ext>
            </a:extLst>
          </p:cNvPr>
          <p:cNvSpPr txBox="1">
            <a:spLocks/>
          </p:cNvSpPr>
          <p:nvPr/>
        </p:nvSpPr>
        <p:spPr>
          <a:xfrm>
            <a:off x="1306034" y="1655062"/>
            <a:ext cx="5764617" cy="48378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Eligible Borrowers:</a:t>
            </a:r>
          </a:p>
          <a:p>
            <a:r>
              <a:rPr lang="en-US" i="1">
                <a:solidFill>
                  <a:srgbClr val="002060"/>
                </a:solidFill>
                <a:latin typeface="adelle"/>
              </a:rPr>
              <a:t>Non-Profit Corporations</a:t>
            </a:r>
          </a:p>
          <a:p>
            <a:r>
              <a:rPr lang="en-US" i="1">
                <a:solidFill>
                  <a:srgbClr val="002060"/>
                </a:solidFill>
                <a:latin typeface="adelle"/>
              </a:rPr>
              <a:t>Partnerships</a:t>
            </a:r>
          </a:p>
          <a:p>
            <a:r>
              <a:rPr lang="en-US" i="1">
                <a:solidFill>
                  <a:srgbClr val="002060"/>
                </a:solidFill>
                <a:latin typeface="adelle"/>
              </a:rPr>
              <a:t>For-Profit Corporations</a:t>
            </a:r>
          </a:p>
          <a:p>
            <a:r>
              <a:rPr lang="en-US" i="1">
                <a:solidFill>
                  <a:srgbClr val="002060"/>
                </a:solidFill>
                <a:latin typeface="adelle"/>
              </a:rPr>
              <a:t>Public Housing Agencies</a:t>
            </a:r>
          </a:p>
          <a:p>
            <a:r>
              <a:rPr lang="en-US" i="1">
                <a:solidFill>
                  <a:srgbClr val="002060"/>
                </a:solidFill>
                <a:latin typeface="adelle"/>
              </a:rPr>
              <a:t>Planning and Development Districts</a:t>
            </a:r>
          </a:p>
          <a:p>
            <a:r>
              <a:rPr lang="en-US" i="1">
                <a:solidFill>
                  <a:srgbClr val="002060"/>
                </a:solidFill>
                <a:latin typeface="adelle"/>
              </a:rPr>
              <a:t>Limited Equity Cooperatives</a:t>
            </a:r>
          </a:p>
          <a:p>
            <a:pPr marL="0" indent="0">
              <a:buNone/>
            </a:pPr>
            <a:r>
              <a:rPr lang="en-US" i="1">
                <a:solidFill>
                  <a:srgbClr val="002060"/>
                </a:solidFill>
                <a:latin typeface="adelle"/>
              </a:rPr>
              <a:t>*Individuals are not eligible.</a:t>
            </a:r>
          </a:p>
        </p:txBody>
      </p:sp>
      <p:pic>
        <p:nvPicPr>
          <p:cNvPr id="4" name="Graphic 3">
            <a:extLst>
              <a:ext uri="{FF2B5EF4-FFF2-40B4-BE49-F238E27FC236}">
                <a16:creationId xmlns:a16="http://schemas.microsoft.com/office/drawing/2014/main" id="{745D52E9-6FC9-F2D0-41AE-1F3CAE6E0A2F}"/>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1952052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98FDD-2656-D00D-4854-B5E31E8C64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1B1581-BAD7-C600-0877-AA754BF4670C}"/>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A4CE1E27-234B-AC55-6213-3A5C80D24328}"/>
              </a:ext>
            </a:extLst>
          </p:cNvPr>
          <p:cNvSpPr txBox="1">
            <a:spLocks/>
          </p:cNvSpPr>
          <p:nvPr/>
        </p:nvSpPr>
        <p:spPr>
          <a:xfrm>
            <a:off x="1252871" y="2150712"/>
            <a:ext cx="5413743" cy="3335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Use of Funds</a:t>
            </a:r>
          </a:p>
          <a:p>
            <a:r>
              <a:rPr lang="en-US" i="1">
                <a:solidFill>
                  <a:srgbClr val="002060"/>
                </a:solidFill>
                <a:latin typeface="adelle"/>
              </a:rPr>
              <a:t>Multifamily New Construction</a:t>
            </a:r>
          </a:p>
          <a:p>
            <a:r>
              <a:rPr lang="en-US" i="1">
                <a:solidFill>
                  <a:srgbClr val="002060"/>
                </a:solidFill>
                <a:latin typeface="adelle"/>
              </a:rPr>
              <a:t>Site Development/Infrastructure</a:t>
            </a:r>
          </a:p>
          <a:p>
            <a:r>
              <a:rPr lang="en-US" i="1">
                <a:solidFill>
                  <a:srgbClr val="002060"/>
                </a:solidFill>
                <a:latin typeface="adelle"/>
              </a:rPr>
              <a:t>Acquisition/Rehabilitation</a:t>
            </a:r>
          </a:p>
        </p:txBody>
      </p:sp>
      <p:pic>
        <p:nvPicPr>
          <p:cNvPr id="10" name="Picture 9">
            <a:extLst>
              <a:ext uri="{FF2B5EF4-FFF2-40B4-BE49-F238E27FC236}">
                <a16:creationId xmlns:a16="http://schemas.microsoft.com/office/drawing/2014/main" id="{D983CFE5-A646-C278-6761-F6A80F3861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E3A9DD79-05ED-C84F-1C7C-59D65C29BEA9}"/>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2686487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6BAFB-910D-5418-5B61-50BC25E1F7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C4FDB-A770-8715-5A2C-BE082114208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19455BAC-DFFC-7571-3B17-61774E31A665}"/>
              </a:ext>
            </a:extLst>
          </p:cNvPr>
          <p:cNvSpPr txBox="1">
            <a:spLocks/>
          </p:cNvSpPr>
          <p:nvPr/>
        </p:nvSpPr>
        <p:spPr>
          <a:xfrm>
            <a:off x="1252872" y="1690689"/>
            <a:ext cx="9560440" cy="4802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Program Priorities:</a:t>
            </a:r>
          </a:p>
          <a:p>
            <a:pPr marL="0" indent="0">
              <a:buNone/>
            </a:pPr>
            <a:r>
              <a:rPr lang="en-US" i="1">
                <a:solidFill>
                  <a:srgbClr val="002060"/>
                </a:solidFill>
                <a:latin typeface="adelle"/>
              </a:rPr>
              <a:t>The following development types are given priority under the HB530 program:</a:t>
            </a:r>
          </a:p>
          <a:p>
            <a:r>
              <a:rPr lang="en-US" i="1">
                <a:solidFill>
                  <a:srgbClr val="002060"/>
                </a:solidFill>
                <a:latin typeface="adelle"/>
              </a:rPr>
              <a:t>Projects involving combination of non-profit organizations with for-profit partners and investors</a:t>
            </a:r>
          </a:p>
          <a:p>
            <a:r>
              <a:rPr lang="en-US" i="1">
                <a:solidFill>
                  <a:srgbClr val="002060"/>
                </a:solidFill>
                <a:latin typeface="adelle"/>
              </a:rPr>
              <a:t>Projects that empower low-to-moderate income families through resident management, self-help housing, self-sufficiency activities designed to increase household incomes, or similar programs meeting critical housing needs</a:t>
            </a:r>
          </a:p>
          <a:p>
            <a:pPr marL="0" indent="0">
              <a:buNone/>
            </a:pPr>
            <a:endParaRPr lang="en-US" b="1" i="1">
              <a:solidFill>
                <a:srgbClr val="002060"/>
              </a:solidFill>
              <a:latin typeface="adelle"/>
            </a:endParaRPr>
          </a:p>
        </p:txBody>
      </p:sp>
      <p:pic>
        <p:nvPicPr>
          <p:cNvPr id="10" name="Picture 9">
            <a:extLst>
              <a:ext uri="{FF2B5EF4-FFF2-40B4-BE49-F238E27FC236}">
                <a16:creationId xmlns:a16="http://schemas.microsoft.com/office/drawing/2014/main" id="{8FBB3C7F-0170-1ED7-4BC2-71C5AF92DD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Tree>
    <p:extLst>
      <p:ext uri="{BB962C8B-B14F-4D97-AF65-F5344CB8AC3E}">
        <p14:creationId xmlns:p14="http://schemas.microsoft.com/office/powerpoint/2010/main" val="346995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9A662-509A-C937-7FA3-F41C876D9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E4EF73-449C-D0EC-7FCE-9EF57EC9C67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A4D3BF6A-2BEA-5737-0A34-AA7485E7679B}"/>
              </a:ext>
            </a:extLst>
          </p:cNvPr>
          <p:cNvSpPr txBox="1">
            <a:spLocks/>
          </p:cNvSpPr>
          <p:nvPr/>
        </p:nvSpPr>
        <p:spPr>
          <a:xfrm>
            <a:off x="1252872" y="1690689"/>
            <a:ext cx="6604588" cy="48021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Program Priorities, cont.:</a:t>
            </a:r>
          </a:p>
          <a:p>
            <a:pPr marL="0" indent="0">
              <a:buNone/>
            </a:pPr>
            <a:r>
              <a:rPr lang="en-US" i="1">
                <a:solidFill>
                  <a:srgbClr val="002060"/>
                </a:solidFill>
                <a:latin typeface="adelle"/>
              </a:rPr>
              <a:t>The following development types are given priority under the HB530 program:</a:t>
            </a:r>
          </a:p>
          <a:p>
            <a:r>
              <a:rPr lang="en-US" i="1">
                <a:solidFill>
                  <a:srgbClr val="002060"/>
                </a:solidFill>
                <a:latin typeface="adelle"/>
              </a:rPr>
              <a:t>Projects that address elderly housing</a:t>
            </a:r>
          </a:p>
          <a:p>
            <a:r>
              <a:rPr lang="en-US" i="1">
                <a:solidFill>
                  <a:srgbClr val="002060"/>
                </a:solidFill>
                <a:latin typeface="adelle"/>
              </a:rPr>
              <a:t>Projects designed to access FNMA, FHLMC, or other secondary mortgage markets and requiring commitments of funds from the RLF for 7 years or less</a:t>
            </a:r>
          </a:p>
          <a:p>
            <a:pPr marL="0" indent="0">
              <a:buNone/>
            </a:pPr>
            <a:endParaRPr lang="en-US" b="1" i="1">
              <a:solidFill>
                <a:srgbClr val="002060"/>
              </a:solidFill>
              <a:latin typeface="adelle"/>
            </a:endParaRPr>
          </a:p>
        </p:txBody>
      </p:sp>
      <p:pic>
        <p:nvPicPr>
          <p:cNvPr id="10" name="Picture 9">
            <a:extLst>
              <a:ext uri="{FF2B5EF4-FFF2-40B4-BE49-F238E27FC236}">
                <a16:creationId xmlns:a16="http://schemas.microsoft.com/office/drawing/2014/main" id="{CA067491-99EF-CAF5-9AA0-4D01C90E25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75C7438F-7EFD-2B03-B39F-117B9404BB2F}"/>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7857460" y="2178034"/>
            <a:ext cx="3640432" cy="3087266"/>
          </a:xfrm>
          <a:prstGeom prst="rect">
            <a:avLst/>
          </a:prstGeom>
        </p:spPr>
      </p:pic>
    </p:spTree>
    <p:extLst>
      <p:ext uri="{BB962C8B-B14F-4D97-AF65-F5344CB8AC3E}">
        <p14:creationId xmlns:p14="http://schemas.microsoft.com/office/powerpoint/2010/main" val="2021146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89A13-A0A8-091E-6BBC-7F54D96C8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D8EF7-AABD-85EC-04F9-229AC4D64A89}"/>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22440E56-307C-8D0B-E190-B25377FC1429}"/>
              </a:ext>
            </a:extLst>
          </p:cNvPr>
          <p:cNvSpPr txBox="1">
            <a:spLocks/>
          </p:cNvSpPr>
          <p:nvPr/>
        </p:nvSpPr>
        <p:spPr>
          <a:xfrm>
            <a:off x="1191345" y="1690688"/>
            <a:ext cx="5764617"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Purpose: New Construction, Acquisition/Rehab</a:t>
            </a:r>
          </a:p>
          <a:p>
            <a:pPr marL="0" indent="0">
              <a:buNone/>
            </a:pPr>
            <a:r>
              <a:rPr lang="en-US" i="1">
                <a:solidFill>
                  <a:srgbClr val="002060"/>
                </a:solidFill>
                <a:latin typeface="adelle"/>
              </a:rPr>
              <a:t>Type: Multi-Family</a:t>
            </a:r>
          </a:p>
          <a:p>
            <a:pPr marL="0" indent="0">
              <a:buNone/>
            </a:pPr>
            <a:r>
              <a:rPr lang="en-US" i="1">
                <a:solidFill>
                  <a:srgbClr val="002060"/>
                </a:solidFill>
                <a:latin typeface="adelle"/>
              </a:rPr>
              <a:t>Maximum Loan Amount: $1,500,000</a:t>
            </a:r>
          </a:p>
          <a:p>
            <a:pPr marL="0" indent="0">
              <a:buNone/>
            </a:pPr>
            <a:r>
              <a:rPr lang="en-US" i="1">
                <a:solidFill>
                  <a:srgbClr val="002060"/>
                </a:solidFill>
                <a:latin typeface="adelle"/>
              </a:rPr>
              <a:t>Limits: LURA (Land Use Restrictive Agreement)</a:t>
            </a:r>
          </a:p>
          <a:p>
            <a:pPr marL="0" indent="0">
              <a:buNone/>
            </a:pPr>
            <a:r>
              <a:rPr lang="en-US" i="1">
                <a:solidFill>
                  <a:srgbClr val="002060"/>
                </a:solidFill>
                <a:latin typeface="adelle"/>
              </a:rPr>
              <a:t>Rate: 3.0%</a:t>
            </a:r>
          </a:p>
          <a:p>
            <a:pPr marL="0" indent="0">
              <a:buNone/>
            </a:pPr>
            <a:r>
              <a:rPr lang="en-US" i="1">
                <a:solidFill>
                  <a:srgbClr val="002060"/>
                </a:solidFill>
                <a:latin typeface="adelle"/>
              </a:rPr>
              <a:t>Maturity: 7 Years</a:t>
            </a:r>
          </a:p>
        </p:txBody>
      </p:sp>
      <p:pic>
        <p:nvPicPr>
          <p:cNvPr id="10" name="Picture 9">
            <a:extLst>
              <a:ext uri="{FF2B5EF4-FFF2-40B4-BE49-F238E27FC236}">
                <a16:creationId xmlns:a16="http://schemas.microsoft.com/office/drawing/2014/main" id="{D7B7F3CF-9291-0A73-7BBC-D56B440FA1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FC40884F-319F-EC74-85BC-8A83DA812320}"/>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35572859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0ABCE-66B5-6D2D-B13E-EF547DEC40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D09ECB-E412-73A0-B9E7-B64B2EF23CDA}"/>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9216D37A-9F7D-BDA9-77DE-59A8228BC215}"/>
              </a:ext>
            </a:extLst>
          </p:cNvPr>
          <p:cNvSpPr txBox="1">
            <a:spLocks/>
          </p:cNvSpPr>
          <p:nvPr/>
        </p:nvSpPr>
        <p:spPr>
          <a:xfrm>
            <a:off x="1191345" y="1690688"/>
            <a:ext cx="8058981"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Repayment: Monthly</a:t>
            </a:r>
          </a:p>
          <a:p>
            <a:pPr marL="0" indent="0">
              <a:buNone/>
            </a:pPr>
            <a:r>
              <a:rPr lang="en-US" i="1">
                <a:solidFill>
                  <a:srgbClr val="002060"/>
                </a:solidFill>
                <a:latin typeface="adelle"/>
              </a:rPr>
              <a:t>Amortization: Negotiable (Can include loans that are fully or partially amortized. Balloon, interest only, or deferred interest with balloon will be considered.)</a:t>
            </a:r>
          </a:p>
          <a:p>
            <a:pPr marL="0" indent="0">
              <a:buNone/>
            </a:pPr>
            <a:r>
              <a:rPr lang="en-US" i="1">
                <a:solidFill>
                  <a:srgbClr val="002060"/>
                </a:solidFill>
                <a:latin typeface="adelle"/>
              </a:rPr>
              <a:t>Loan-to-Value: 80% - 95% of appraised value</a:t>
            </a:r>
          </a:p>
          <a:p>
            <a:pPr marL="0" indent="0">
              <a:buNone/>
            </a:pPr>
            <a:r>
              <a:rPr lang="en-US" i="1">
                <a:solidFill>
                  <a:srgbClr val="002060"/>
                </a:solidFill>
                <a:latin typeface="adelle"/>
              </a:rPr>
              <a:t>Target: No</a:t>
            </a:r>
          </a:p>
          <a:p>
            <a:pPr marL="0" indent="0">
              <a:buNone/>
            </a:pPr>
            <a:r>
              <a:rPr lang="en-US" i="1">
                <a:solidFill>
                  <a:srgbClr val="002060"/>
                </a:solidFill>
                <a:latin typeface="adelle"/>
              </a:rPr>
              <a:t>Lien: First</a:t>
            </a:r>
          </a:p>
        </p:txBody>
      </p:sp>
      <p:pic>
        <p:nvPicPr>
          <p:cNvPr id="10" name="Picture 9">
            <a:extLst>
              <a:ext uri="{FF2B5EF4-FFF2-40B4-BE49-F238E27FC236}">
                <a16:creationId xmlns:a16="http://schemas.microsoft.com/office/drawing/2014/main" id="{FA2EEA98-EBDA-09DC-3696-08D843F006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15FE3039-CC0D-E686-BD29-3A1B604795F0}"/>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8703510" y="3016251"/>
            <a:ext cx="3197106" cy="2711304"/>
          </a:xfrm>
          <a:prstGeom prst="rect">
            <a:avLst/>
          </a:prstGeom>
        </p:spPr>
      </p:pic>
    </p:spTree>
    <p:extLst>
      <p:ext uri="{BB962C8B-B14F-4D97-AF65-F5344CB8AC3E}">
        <p14:creationId xmlns:p14="http://schemas.microsoft.com/office/powerpoint/2010/main" val="444821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D6ABF-FC1C-DA0B-9A0B-9D9CCD85D6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F20C3-3946-ADC1-5527-4BF3C19DC0F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29E93F29-E0EE-D0B5-F6B1-7B80BA4BAC9F}"/>
              </a:ext>
            </a:extLst>
          </p:cNvPr>
          <p:cNvSpPr txBox="1">
            <a:spLocks/>
          </p:cNvSpPr>
          <p:nvPr/>
        </p:nvSpPr>
        <p:spPr>
          <a:xfrm>
            <a:off x="1191345" y="2328531"/>
            <a:ext cx="5764617" cy="35896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Affordability Period: 15 Years</a:t>
            </a:r>
          </a:p>
          <a:p>
            <a:pPr marL="0" indent="0">
              <a:buNone/>
            </a:pPr>
            <a:r>
              <a:rPr lang="en-US" i="1" err="1">
                <a:solidFill>
                  <a:srgbClr val="002060"/>
                </a:solidFill>
                <a:latin typeface="adelle"/>
              </a:rPr>
              <a:t>Assumability</a:t>
            </a:r>
            <a:r>
              <a:rPr lang="en-US" i="1">
                <a:solidFill>
                  <a:srgbClr val="002060"/>
                </a:solidFill>
                <a:latin typeface="adelle"/>
              </a:rPr>
              <a:t>: Yes</a:t>
            </a:r>
          </a:p>
          <a:p>
            <a:pPr marL="0" indent="0">
              <a:buNone/>
            </a:pPr>
            <a:r>
              <a:rPr lang="en-US" i="1">
                <a:solidFill>
                  <a:srgbClr val="002060"/>
                </a:solidFill>
                <a:latin typeface="adelle"/>
              </a:rPr>
              <a:t>Pool: $5,000,000</a:t>
            </a:r>
          </a:p>
          <a:p>
            <a:pPr marL="0" indent="0">
              <a:buNone/>
            </a:pPr>
            <a:r>
              <a:rPr lang="en-US" i="1">
                <a:solidFill>
                  <a:srgbClr val="002060"/>
                </a:solidFill>
                <a:latin typeface="adelle"/>
              </a:rPr>
              <a:t>Source: MHC</a:t>
            </a:r>
          </a:p>
        </p:txBody>
      </p:sp>
      <p:pic>
        <p:nvPicPr>
          <p:cNvPr id="10" name="Picture 9">
            <a:extLst>
              <a:ext uri="{FF2B5EF4-FFF2-40B4-BE49-F238E27FC236}">
                <a16:creationId xmlns:a16="http://schemas.microsoft.com/office/drawing/2014/main" id="{341B1876-549D-7102-0AEA-49C484A0B6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DF385387-09D6-C412-F5F4-8096471A3A39}"/>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732686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CE568-59DC-1A6D-7FE7-DC58C60CC2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9683E6-9AEC-AD6C-67F0-CDAFC50AB03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DD72E99F-F454-2412-C9C3-B5986CE062BD}"/>
              </a:ext>
            </a:extLst>
          </p:cNvPr>
          <p:cNvSpPr txBox="1">
            <a:spLocks/>
          </p:cNvSpPr>
          <p:nvPr/>
        </p:nvSpPr>
        <p:spPr>
          <a:xfrm>
            <a:off x="1191345" y="1690688"/>
            <a:ext cx="5432739"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MHC REVOLVING LOAN FUND (RLF)</a:t>
            </a:r>
          </a:p>
          <a:p>
            <a:pPr marL="0" indent="0">
              <a:buNone/>
            </a:pPr>
            <a:r>
              <a:rPr lang="en-US" i="1">
                <a:solidFill>
                  <a:srgbClr val="002060"/>
                </a:solidFill>
                <a:latin typeface="adelle"/>
              </a:rPr>
              <a:t>Limits: HH – 120% AMI (Area Median Income)</a:t>
            </a:r>
          </a:p>
          <a:p>
            <a:pPr marL="0" indent="0">
              <a:buNone/>
            </a:pPr>
            <a:r>
              <a:rPr lang="en-US" i="1">
                <a:solidFill>
                  <a:srgbClr val="002060"/>
                </a:solidFill>
                <a:latin typeface="adelle"/>
              </a:rPr>
              <a:t>Maximum Sales Price: HUD FMR (Fair Market Rate)</a:t>
            </a:r>
          </a:p>
          <a:p>
            <a:pPr marL="0" indent="0">
              <a:buNone/>
            </a:pPr>
            <a:r>
              <a:rPr lang="en-US" i="1">
                <a:solidFill>
                  <a:srgbClr val="002060"/>
                </a:solidFill>
                <a:latin typeface="adelle"/>
              </a:rPr>
              <a:t>Line of Credit Fee: $350</a:t>
            </a:r>
          </a:p>
          <a:p>
            <a:pPr marL="0" indent="0">
              <a:buNone/>
            </a:pPr>
            <a:r>
              <a:rPr lang="en-US" i="1">
                <a:solidFill>
                  <a:srgbClr val="002060"/>
                </a:solidFill>
                <a:latin typeface="adelle"/>
              </a:rPr>
              <a:t>Application Fee: None</a:t>
            </a:r>
          </a:p>
          <a:p>
            <a:pPr marL="0" indent="0">
              <a:buNone/>
            </a:pPr>
            <a:r>
              <a:rPr lang="en-US" i="1">
                <a:solidFill>
                  <a:srgbClr val="002060"/>
                </a:solidFill>
                <a:latin typeface="adelle"/>
              </a:rPr>
              <a:t>Commitment Fee: 1% of Loan Amount, $500 minimum</a:t>
            </a:r>
          </a:p>
          <a:p>
            <a:pPr marL="0" indent="0">
              <a:buNone/>
            </a:pPr>
            <a:r>
              <a:rPr lang="en-US" i="1">
                <a:solidFill>
                  <a:srgbClr val="002060"/>
                </a:solidFill>
                <a:latin typeface="adelle"/>
              </a:rPr>
              <a:t>Inspection Fee: $75</a:t>
            </a:r>
          </a:p>
        </p:txBody>
      </p:sp>
      <p:pic>
        <p:nvPicPr>
          <p:cNvPr id="10" name="Picture 9">
            <a:extLst>
              <a:ext uri="{FF2B5EF4-FFF2-40B4-BE49-F238E27FC236}">
                <a16:creationId xmlns:a16="http://schemas.microsoft.com/office/drawing/2014/main" id="{EB0AB7B4-E107-A396-E82E-D008959F3E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Graphic 4">
            <a:extLst>
              <a:ext uri="{FF2B5EF4-FFF2-40B4-BE49-F238E27FC236}">
                <a16:creationId xmlns:a16="http://schemas.microsoft.com/office/drawing/2014/main" id="{ADCA7F9F-A99B-6C79-9D62-323F7A9A6AA4}"/>
              </a:ext>
            </a:extLst>
          </p:cNvPr>
          <p:cNvPicPr>
            <a:picLocks noChangeAspect="1"/>
          </p:cNvPicPr>
          <p:nvPr/>
        </p:nvPicPr>
        <p:blipFill>
          <a:blip>
            <a:extLst>
              <a:ext uri="{96DAC541-7B7A-43D3-8B79-37D633B846F1}">
                <asvg:svgBlip xmlns:asvg="http://schemas.microsoft.com/office/drawing/2016/SVG/main" r:embed="rId4"/>
              </a:ext>
            </a:extLst>
          </a:blip>
          <a:srcRect l="8560" r="12759"/>
          <a:stretch>
            <a:fillRect/>
          </a:stretch>
        </p:blipFill>
        <p:spPr>
          <a:xfrm>
            <a:off x="6969091" y="1699568"/>
            <a:ext cx="4613862" cy="3912783"/>
          </a:xfrm>
          <a:prstGeom prst="rect">
            <a:avLst/>
          </a:prstGeom>
        </p:spPr>
      </p:pic>
    </p:spTree>
    <p:extLst>
      <p:ext uri="{BB962C8B-B14F-4D97-AF65-F5344CB8AC3E}">
        <p14:creationId xmlns:p14="http://schemas.microsoft.com/office/powerpoint/2010/main" val="812005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D22B5-D417-F93D-047E-6608D48F66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56694-3F33-85E5-9B0A-06C7351FA34E}"/>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6876A91E-F12B-42EE-D3FC-5D8939E4B7AF}"/>
              </a:ext>
            </a:extLst>
          </p:cNvPr>
          <p:cNvSpPr txBox="1">
            <a:spLocks/>
          </p:cNvSpPr>
          <p:nvPr/>
        </p:nvSpPr>
        <p:spPr>
          <a:xfrm>
            <a:off x="1191345" y="1690688"/>
            <a:ext cx="5995839"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HOUSING ASSISTANCE FOR TEACHERS (HAT)</a:t>
            </a:r>
          </a:p>
          <a:p>
            <a:r>
              <a:rPr lang="en-US">
                <a:solidFill>
                  <a:srgbClr val="002060"/>
                </a:solidFill>
                <a:latin typeface="adelle"/>
              </a:rPr>
              <a:t>In rural MS, there exists a critical shortage of qualified teachers.</a:t>
            </a:r>
          </a:p>
          <a:p>
            <a:r>
              <a:rPr lang="en-US">
                <a:solidFill>
                  <a:srgbClr val="002060"/>
                </a:solidFill>
                <a:latin typeface="adelle"/>
              </a:rPr>
              <a:t>In response to this need, the MS Legislature passed the “</a:t>
            </a:r>
            <a:r>
              <a:rPr lang="en-US" u="sng">
                <a:solidFill>
                  <a:srgbClr val="002060"/>
                </a:solidFill>
                <a:latin typeface="adelle"/>
              </a:rPr>
              <a:t>MS Critical Teacher Shortage Act of 1998</a:t>
            </a:r>
            <a:r>
              <a:rPr lang="en-US">
                <a:solidFill>
                  <a:srgbClr val="002060"/>
                </a:solidFill>
                <a:latin typeface="adelle"/>
              </a:rPr>
              <a:t>”, which offers attractive incentives for qualified teachers.</a:t>
            </a:r>
          </a:p>
          <a:p>
            <a:r>
              <a:rPr lang="en-US">
                <a:solidFill>
                  <a:srgbClr val="002060"/>
                </a:solidFill>
                <a:latin typeface="adelle"/>
              </a:rPr>
              <a:t>HAT was designed to assist with the funding to help teachers buy homes</a:t>
            </a:r>
          </a:p>
        </p:txBody>
      </p:sp>
      <p:pic>
        <p:nvPicPr>
          <p:cNvPr id="10" name="Picture 9">
            <a:extLst>
              <a:ext uri="{FF2B5EF4-FFF2-40B4-BE49-F238E27FC236}">
                <a16:creationId xmlns:a16="http://schemas.microsoft.com/office/drawing/2014/main" id="{266F2CE3-FDFD-DB2C-C521-23EF4D6476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8" name="Graphic 7">
            <a:extLst>
              <a:ext uri="{FF2B5EF4-FFF2-40B4-BE49-F238E27FC236}">
                <a16:creationId xmlns:a16="http://schemas.microsoft.com/office/drawing/2014/main" id="{B40119F2-4347-493F-D358-719E64D954DF}"/>
              </a:ext>
            </a:extLst>
          </p:cNvPr>
          <p:cNvPicPr>
            <a:picLocks noChangeAspect="1"/>
          </p:cNvPicPr>
          <p:nvPr/>
        </p:nvPicPr>
        <p:blipFill>
          <a:blip>
            <a:extLst>
              <a:ext uri="{96DAC541-7B7A-43D3-8B79-37D633B846F1}">
                <asvg:svgBlip xmlns:asvg="http://schemas.microsoft.com/office/drawing/2016/SVG/main" r:embed="rId4"/>
              </a:ext>
            </a:extLst>
          </a:blip>
          <a:srcRect l="10922" r="15576"/>
          <a:stretch>
            <a:fillRect/>
          </a:stretch>
        </p:blipFill>
        <p:spPr>
          <a:xfrm>
            <a:off x="7342632" y="1472184"/>
            <a:ext cx="3867912" cy="3508277"/>
          </a:xfrm>
          <a:prstGeom prst="rect">
            <a:avLst/>
          </a:prstGeom>
        </p:spPr>
      </p:pic>
      <p:pic>
        <p:nvPicPr>
          <p:cNvPr id="11" name="Picture 10">
            <a:extLst>
              <a:ext uri="{FF2B5EF4-FFF2-40B4-BE49-F238E27FC236}">
                <a16:creationId xmlns:a16="http://schemas.microsoft.com/office/drawing/2014/main" id="{DBBB39D6-3D12-1C32-1D88-46A1C0FBD4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0656" y="3572152"/>
            <a:ext cx="2057400" cy="2349873"/>
          </a:xfrm>
          <a:prstGeom prst="rect">
            <a:avLst/>
          </a:prstGeom>
        </p:spPr>
      </p:pic>
    </p:spTree>
    <p:extLst>
      <p:ext uri="{BB962C8B-B14F-4D97-AF65-F5344CB8AC3E}">
        <p14:creationId xmlns:p14="http://schemas.microsoft.com/office/powerpoint/2010/main" val="28533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4DD53-80F9-8A38-317C-675BC35D4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EF2D96-C706-D8CA-AF27-02C2172BE0CD}"/>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14A9E35F-E477-4B52-92DE-94900FE33ED4}"/>
              </a:ext>
            </a:extLst>
          </p:cNvPr>
          <p:cNvSpPr txBox="1">
            <a:spLocks/>
          </p:cNvSpPr>
          <p:nvPr/>
        </p:nvSpPr>
        <p:spPr>
          <a:xfrm>
            <a:off x="1191345" y="1690688"/>
            <a:ext cx="5758095"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HOUSING ASSISTANCE FOR TEACHERS (HAT)</a:t>
            </a:r>
          </a:p>
          <a:p>
            <a:pPr marL="0" indent="0">
              <a:buNone/>
            </a:pPr>
            <a:r>
              <a:rPr lang="en-US" i="1">
                <a:solidFill>
                  <a:srgbClr val="002060"/>
                </a:solidFill>
                <a:latin typeface="adelle"/>
              </a:rPr>
              <a:t>Features of the HAT Program:</a:t>
            </a:r>
          </a:p>
          <a:p>
            <a:r>
              <a:rPr lang="en-US" i="1" u="sng">
                <a:solidFill>
                  <a:srgbClr val="002060"/>
                </a:solidFill>
                <a:latin typeface="adelle"/>
              </a:rPr>
              <a:t>Grant assistance is forgiven </a:t>
            </a:r>
            <a:r>
              <a:rPr lang="en-US" i="1">
                <a:solidFill>
                  <a:srgbClr val="002060"/>
                </a:solidFill>
                <a:latin typeface="adelle"/>
              </a:rPr>
              <a:t>if the approved licensed teacher satisfies a required executed Loan Agreement. The Loan Agreement requires the applicant to be employed for a period of no less that </a:t>
            </a:r>
            <a:r>
              <a:rPr lang="en-US" i="1" u="sng">
                <a:solidFill>
                  <a:srgbClr val="002060"/>
                </a:solidFill>
                <a:latin typeface="adelle"/>
              </a:rPr>
              <a:t>3 years </a:t>
            </a:r>
            <a:r>
              <a:rPr lang="en-US" i="1">
                <a:solidFill>
                  <a:srgbClr val="002060"/>
                </a:solidFill>
                <a:latin typeface="adelle"/>
              </a:rPr>
              <a:t>in a critical shortage school district.</a:t>
            </a:r>
          </a:p>
        </p:txBody>
      </p:sp>
      <p:pic>
        <p:nvPicPr>
          <p:cNvPr id="10" name="Picture 9">
            <a:extLst>
              <a:ext uri="{FF2B5EF4-FFF2-40B4-BE49-F238E27FC236}">
                <a16:creationId xmlns:a16="http://schemas.microsoft.com/office/drawing/2014/main" id="{5AE95190-A004-19C2-E250-386E9E608F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4A6FB9DD-F111-2B22-8E92-D4685C9B0D6D}"/>
              </a:ext>
            </a:extLst>
          </p:cNvPr>
          <p:cNvPicPr>
            <a:picLocks noChangeAspect="1"/>
          </p:cNvPicPr>
          <p:nvPr/>
        </p:nvPicPr>
        <p:blipFill>
          <a:blip>
            <a:extLst>
              <a:ext uri="{96DAC541-7B7A-43D3-8B79-37D633B846F1}">
                <asvg:svgBlip xmlns:asvg="http://schemas.microsoft.com/office/drawing/2016/SVG/main" r:embed="rId4"/>
              </a:ext>
            </a:extLst>
          </a:blip>
          <a:srcRect l="10922" r="15576"/>
          <a:stretch>
            <a:fillRect/>
          </a:stretch>
        </p:blipFill>
        <p:spPr>
          <a:xfrm>
            <a:off x="7342632" y="1472184"/>
            <a:ext cx="3867912" cy="3508277"/>
          </a:xfrm>
          <a:prstGeom prst="rect">
            <a:avLst/>
          </a:prstGeom>
        </p:spPr>
      </p:pic>
      <p:pic>
        <p:nvPicPr>
          <p:cNvPr id="5" name="Picture 4">
            <a:extLst>
              <a:ext uri="{FF2B5EF4-FFF2-40B4-BE49-F238E27FC236}">
                <a16:creationId xmlns:a16="http://schemas.microsoft.com/office/drawing/2014/main" id="{3B695446-D70E-0550-9247-3350CACCBB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0656" y="3572152"/>
            <a:ext cx="2057400" cy="2349873"/>
          </a:xfrm>
          <a:prstGeom prst="rect">
            <a:avLst/>
          </a:prstGeom>
        </p:spPr>
      </p:pic>
    </p:spTree>
    <p:extLst>
      <p:ext uri="{BB962C8B-B14F-4D97-AF65-F5344CB8AC3E}">
        <p14:creationId xmlns:p14="http://schemas.microsoft.com/office/powerpoint/2010/main" val="33699060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F54FD-0D5C-CBA1-A65F-C247C3A168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4CE235-D498-C606-D053-D0C7893DE8A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83F129A9-CE12-E289-5EB9-6F5EFFABA09D}"/>
              </a:ext>
            </a:extLst>
          </p:cNvPr>
          <p:cNvSpPr txBox="1">
            <a:spLocks/>
          </p:cNvSpPr>
          <p:nvPr/>
        </p:nvSpPr>
        <p:spPr>
          <a:xfrm>
            <a:off x="1191345" y="1690688"/>
            <a:ext cx="5858679" cy="476338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HOUSING ASSISTANCE FOR TEACHERS (HAT)</a:t>
            </a:r>
          </a:p>
          <a:p>
            <a:pPr marL="0" indent="0">
              <a:buNone/>
            </a:pPr>
            <a:r>
              <a:rPr lang="en-US" i="1">
                <a:solidFill>
                  <a:srgbClr val="002060"/>
                </a:solidFill>
                <a:latin typeface="adelle"/>
              </a:rPr>
              <a:t>Features, cont.:</a:t>
            </a:r>
          </a:p>
          <a:p>
            <a:r>
              <a:rPr lang="en-US" i="1">
                <a:solidFill>
                  <a:srgbClr val="002060"/>
                </a:solidFill>
                <a:latin typeface="adelle"/>
              </a:rPr>
              <a:t>MS Dept. of Education assistance will cover the amount of borrower funds needed to close on a home up to </a:t>
            </a:r>
            <a:r>
              <a:rPr lang="en-US" i="1" u="sng">
                <a:solidFill>
                  <a:srgbClr val="002060"/>
                </a:solidFill>
                <a:latin typeface="adelle"/>
              </a:rPr>
              <a:t>$6,000</a:t>
            </a:r>
            <a:r>
              <a:rPr lang="en-US" i="1">
                <a:solidFill>
                  <a:srgbClr val="002060"/>
                </a:solidFill>
                <a:latin typeface="adelle"/>
              </a:rPr>
              <a:t>.</a:t>
            </a:r>
          </a:p>
          <a:p>
            <a:r>
              <a:rPr lang="en-US" i="1" u="sng">
                <a:solidFill>
                  <a:srgbClr val="002060"/>
                </a:solidFill>
                <a:latin typeface="adelle"/>
              </a:rPr>
              <a:t>No income limits </a:t>
            </a:r>
            <a:r>
              <a:rPr lang="en-US" i="1">
                <a:solidFill>
                  <a:srgbClr val="002060"/>
                </a:solidFill>
                <a:latin typeface="adelle"/>
              </a:rPr>
              <a:t>(unless using another MHC loan product)</a:t>
            </a:r>
          </a:p>
          <a:p>
            <a:r>
              <a:rPr lang="en-US" i="1">
                <a:solidFill>
                  <a:srgbClr val="002060"/>
                </a:solidFill>
                <a:latin typeface="adelle"/>
              </a:rPr>
              <a:t>Residential </a:t>
            </a:r>
            <a:r>
              <a:rPr lang="en-US" i="1" u="sng">
                <a:solidFill>
                  <a:srgbClr val="002060"/>
                </a:solidFill>
                <a:latin typeface="adelle"/>
              </a:rPr>
              <a:t>property must be located </a:t>
            </a:r>
            <a:r>
              <a:rPr lang="en-US" i="1">
                <a:solidFill>
                  <a:srgbClr val="002060"/>
                </a:solidFill>
                <a:latin typeface="adelle"/>
              </a:rPr>
              <a:t>within the county </a:t>
            </a:r>
            <a:r>
              <a:rPr lang="en-US" i="1" u="sng">
                <a:solidFill>
                  <a:srgbClr val="002060"/>
                </a:solidFill>
                <a:latin typeface="adelle"/>
              </a:rPr>
              <a:t>where the teacher is employed</a:t>
            </a:r>
            <a:r>
              <a:rPr lang="en-US" i="1">
                <a:solidFill>
                  <a:srgbClr val="002060"/>
                </a:solidFill>
                <a:latin typeface="adelle"/>
              </a:rPr>
              <a:t> and is designated </a:t>
            </a:r>
            <a:r>
              <a:rPr lang="en-US" i="1" u="sng">
                <a:solidFill>
                  <a:srgbClr val="002060"/>
                </a:solidFill>
                <a:latin typeface="adelle"/>
              </a:rPr>
              <a:t>critical shortage school district</a:t>
            </a:r>
            <a:r>
              <a:rPr lang="en-US" i="1">
                <a:solidFill>
                  <a:srgbClr val="002060"/>
                </a:solidFill>
                <a:latin typeface="adelle"/>
              </a:rPr>
              <a:t>.</a:t>
            </a:r>
          </a:p>
        </p:txBody>
      </p:sp>
      <p:pic>
        <p:nvPicPr>
          <p:cNvPr id="10" name="Picture 9">
            <a:extLst>
              <a:ext uri="{FF2B5EF4-FFF2-40B4-BE49-F238E27FC236}">
                <a16:creationId xmlns:a16="http://schemas.microsoft.com/office/drawing/2014/main" id="{6BBBD2DD-50DC-B0DF-EFD4-31AABA32FC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3790585D-5E14-C89D-4E60-C378F261504C}"/>
              </a:ext>
            </a:extLst>
          </p:cNvPr>
          <p:cNvPicPr>
            <a:picLocks noChangeAspect="1"/>
          </p:cNvPicPr>
          <p:nvPr/>
        </p:nvPicPr>
        <p:blipFill>
          <a:blip>
            <a:extLst>
              <a:ext uri="{96DAC541-7B7A-43D3-8B79-37D633B846F1}">
                <asvg:svgBlip xmlns:asvg="http://schemas.microsoft.com/office/drawing/2016/SVG/main" r:embed="rId4"/>
              </a:ext>
            </a:extLst>
          </a:blip>
          <a:srcRect l="10922" r="15576"/>
          <a:stretch>
            <a:fillRect/>
          </a:stretch>
        </p:blipFill>
        <p:spPr>
          <a:xfrm>
            <a:off x="7342632" y="1472184"/>
            <a:ext cx="3867912" cy="3508277"/>
          </a:xfrm>
          <a:prstGeom prst="rect">
            <a:avLst/>
          </a:prstGeom>
        </p:spPr>
      </p:pic>
      <p:pic>
        <p:nvPicPr>
          <p:cNvPr id="5" name="Picture 4">
            <a:extLst>
              <a:ext uri="{FF2B5EF4-FFF2-40B4-BE49-F238E27FC236}">
                <a16:creationId xmlns:a16="http://schemas.microsoft.com/office/drawing/2014/main" id="{BA83E3ED-1E0A-E53C-650D-23447253DA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0656" y="3572152"/>
            <a:ext cx="2057400" cy="2349873"/>
          </a:xfrm>
          <a:prstGeom prst="rect">
            <a:avLst/>
          </a:prstGeom>
        </p:spPr>
      </p:pic>
    </p:spTree>
    <p:extLst>
      <p:ext uri="{BB962C8B-B14F-4D97-AF65-F5344CB8AC3E}">
        <p14:creationId xmlns:p14="http://schemas.microsoft.com/office/powerpoint/2010/main" val="4003646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33A44C-A86D-BA9C-5418-3731D30CAF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192193-2277-429F-DD02-A4F0451290F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36CF8DE3-8BEC-3535-FB46-9AD94B7D67A6}"/>
              </a:ext>
            </a:extLst>
          </p:cNvPr>
          <p:cNvSpPr txBox="1">
            <a:spLocks/>
          </p:cNvSpPr>
          <p:nvPr/>
        </p:nvSpPr>
        <p:spPr>
          <a:xfrm>
            <a:off x="1191345" y="1690688"/>
            <a:ext cx="5858679"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HOUSING ASSISTANCE FOR TEACHERS (HAT)</a:t>
            </a:r>
          </a:p>
          <a:p>
            <a:pPr marL="0" indent="0">
              <a:buNone/>
            </a:pPr>
            <a:r>
              <a:rPr lang="en-US" i="1">
                <a:solidFill>
                  <a:srgbClr val="002060"/>
                </a:solidFill>
                <a:latin typeface="adelle"/>
              </a:rPr>
              <a:t>Eligibility:</a:t>
            </a:r>
          </a:p>
          <a:p>
            <a:r>
              <a:rPr lang="en-US" i="1">
                <a:solidFill>
                  <a:srgbClr val="002060"/>
                </a:solidFill>
                <a:latin typeface="adelle"/>
              </a:rPr>
              <a:t>Applicants who agree to render </a:t>
            </a:r>
            <a:r>
              <a:rPr lang="en-US" i="1" u="sng">
                <a:solidFill>
                  <a:srgbClr val="002060"/>
                </a:solidFill>
                <a:latin typeface="adelle"/>
              </a:rPr>
              <a:t>service</a:t>
            </a:r>
            <a:r>
              <a:rPr lang="en-US" i="1">
                <a:solidFill>
                  <a:srgbClr val="002060"/>
                </a:solidFill>
                <a:latin typeface="adelle"/>
              </a:rPr>
              <a:t> as a teacher in the </a:t>
            </a:r>
            <a:r>
              <a:rPr lang="en-US" i="1" u="sng">
                <a:solidFill>
                  <a:srgbClr val="002060"/>
                </a:solidFill>
                <a:latin typeface="adelle"/>
              </a:rPr>
              <a:t>district for the 3 years</a:t>
            </a:r>
            <a:r>
              <a:rPr lang="en-US" i="1">
                <a:solidFill>
                  <a:srgbClr val="002060"/>
                </a:solidFill>
                <a:latin typeface="adelle"/>
              </a:rPr>
              <a:t> starting with the beginning of the school year.</a:t>
            </a:r>
          </a:p>
          <a:p>
            <a:r>
              <a:rPr lang="en-US" i="1">
                <a:solidFill>
                  <a:srgbClr val="002060"/>
                </a:solidFill>
                <a:latin typeface="adelle"/>
              </a:rPr>
              <a:t>Applicants meeting the credit eligibility requirements of FHA, VA, RD Guaranteed, Fannie Mae or Freddie Mac.</a:t>
            </a:r>
          </a:p>
        </p:txBody>
      </p:sp>
      <p:pic>
        <p:nvPicPr>
          <p:cNvPr id="10" name="Picture 9">
            <a:extLst>
              <a:ext uri="{FF2B5EF4-FFF2-40B4-BE49-F238E27FC236}">
                <a16:creationId xmlns:a16="http://schemas.microsoft.com/office/drawing/2014/main" id="{848A883F-221A-2AAF-883A-3FF51042F4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6E50C965-F146-E411-6AB5-CD646F453E62}"/>
              </a:ext>
            </a:extLst>
          </p:cNvPr>
          <p:cNvPicPr>
            <a:picLocks noChangeAspect="1"/>
          </p:cNvPicPr>
          <p:nvPr/>
        </p:nvPicPr>
        <p:blipFill>
          <a:blip>
            <a:extLst>
              <a:ext uri="{96DAC541-7B7A-43D3-8B79-37D633B846F1}">
                <asvg:svgBlip xmlns:asvg="http://schemas.microsoft.com/office/drawing/2016/SVG/main" r:embed="rId4"/>
              </a:ext>
            </a:extLst>
          </a:blip>
          <a:srcRect l="10922" r="15576"/>
          <a:stretch>
            <a:fillRect/>
          </a:stretch>
        </p:blipFill>
        <p:spPr>
          <a:xfrm>
            <a:off x="7342632" y="1472184"/>
            <a:ext cx="3867912" cy="3508277"/>
          </a:xfrm>
          <a:prstGeom prst="rect">
            <a:avLst/>
          </a:prstGeom>
        </p:spPr>
      </p:pic>
      <p:pic>
        <p:nvPicPr>
          <p:cNvPr id="5" name="Picture 4">
            <a:extLst>
              <a:ext uri="{FF2B5EF4-FFF2-40B4-BE49-F238E27FC236}">
                <a16:creationId xmlns:a16="http://schemas.microsoft.com/office/drawing/2014/main" id="{C0B0016C-AD3F-F4F6-635A-5A133958E8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0656" y="3572152"/>
            <a:ext cx="2057400" cy="2349873"/>
          </a:xfrm>
          <a:prstGeom prst="rect">
            <a:avLst/>
          </a:prstGeom>
        </p:spPr>
      </p:pic>
    </p:spTree>
    <p:extLst>
      <p:ext uri="{BB962C8B-B14F-4D97-AF65-F5344CB8AC3E}">
        <p14:creationId xmlns:p14="http://schemas.microsoft.com/office/powerpoint/2010/main" val="3575817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E82C0-6F3B-B855-FA39-615ED84022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3C4FA-B844-6085-0DE8-EA02FD1B4D11}"/>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46BFEC60-D46A-F07E-BC9C-804364985DC0}"/>
              </a:ext>
            </a:extLst>
          </p:cNvPr>
          <p:cNvSpPr txBox="1">
            <a:spLocks/>
          </p:cNvSpPr>
          <p:nvPr/>
        </p:nvSpPr>
        <p:spPr>
          <a:xfrm>
            <a:off x="1191345" y="1690688"/>
            <a:ext cx="5858679"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HOUSING ASSISTANCE FOR TEACHERS (HAT)</a:t>
            </a:r>
          </a:p>
          <a:p>
            <a:pPr marL="0" indent="0">
              <a:buNone/>
            </a:pPr>
            <a:r>
              <a:rPr lang="en-US" i="1">
                <a:solidFill>
                  <a:srgbClr val="002060"/>
                </a:solidFill>
                <a:latin typeface="adelle"/>
              </a:rPr>
              <a:t>Program Requirements:</a:t>
            </a:r>
          </a:p>
          <a:p>
            <a:r>
              <a:rPr lang="en-US" i="1" u="sng">
                <a:solidFill>
                  <a:srgbClr val="002060"/>
                </a:solidFill>
                <a:latin typeface="adelle"/>
              </a:rPr>
              <a:t>25 or 30-year fixed loan rate</a:t>
            </a:r>
            <a:r>
              <a:rPr lang="en-US" i="1">
                <a:solidFill>
                  <a:srgbClr val="002060"/>
                </a:solidFill>
                <a:latin typeface="adelle"/>
              </a:rPr>
              <a:t>, unless using with another MHC Program</a:t>
            </a:r>
          </a:p>
          <a:p>
            <a:r>
              <a:rPr lang="en-US" i="1">
                <a:solidFill>
                  <a:srgbClr val="002060"/>
                </a:solidFill>
                <a:latin typeface="adelle"/>
              </a:rPr>
              <a:t>FHA, VA, RD Guaranteed, Fannie Mae or Freddie Mac</a:t>
            </a:r>
          </a:p>
          <a:p>
            <a:r>
              <a:rPr lang="en-US" i="1">
                <a:solidFill>
                  <a:srgbClr val="002060"/>
                </a:solidFill>
                <a:latin typeface="adelle"/>
              </a:rPr>
              <a:t>Mortgage Insurance is required</a:t>
            </a:r>
          </a:p>
        </p:txBody>
      </p:sp>
      <p:pic>
        <p:nvPicPr>
          <p:cNvPr id="10" name="Picture 9">
            <a:extLst>
              <a:ext uri="{FF2B5EF4-FFF2-40B4-BE49-F238E27FC236}">
                <a16:creationId xmlns:a16="http://schemas.microsoft.com/office/drawing/2014/main" id="{F7C44FF8-FBC2-F234-1181-198C1BA3A5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EE4451A8-529F-2EAA-5456-790B694E49BC}"/>
              </a:ext>
            </a:extLst>
          </p:cNvPr>
          <p:cNvPicPr>
            <a:picLocks noChangeAspect="1"/>
          </p:cNvPicPr>
          <p:nvPr/>
        </p:nvPicPr>
        <p:blipFill>
          <a:blip>
            <a:extLst>
              <a:ext uri="{96DAC541-7B7A-43D3-8B79-37D633B846F1}">
                <asvg:svgBlip xmlns:asvg="http://schemas.microsoft.com/office/drawing/2016/SVG/main" r:embed="rId4"/>
              </a:ext>
            </a:extLst>
          </a:blip>
          <a:srcRect l="10922" r="15576"/>
          <a:stretch>
            <a:fillRect/>
          </a:stretch>
        </p:blipFill>
        <p:spPr>
          <a:xfrm>
            <a:off x="7342632" y="1472184"/>
            <a:ext cx="3867912" cy="3508277"/>
          </a:xfrm>
          <a:prstGeom prst="rect">
            <a:avLst/>
          </a:prstGeom>
        </p:spPr>
      </p:pic>
      <p:pic>
        <p:nvPicPr>
          <p:cNvPr id="5" name="Picture 4">
            <a:extLst>
              <a:ext uri="{FF2B5EF4-FFF2-40B4-BE49-F238E27FC236}">
                <a16:creationId xmlns:a16="http://schemas.microsoft.com/office/drawing/2014/main" id="{6B93A216-1C6B-19D8-8658-77359C9214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0656" y="3572152"/>
            <a:ext cx="2057400" cy="2349873"/>
          </a:xfrm>
          <a:prstGeom prst="rect">
            <a:avLst/>
          </a:prstGeom>
        </p:spPr>
      </p:pic>
    </p:spTree>
    <p:extLst>
      <p:ext uri="{BB962C8B-B14F-4D97-AF65-F5344CB8AC3E}">
        <p14:creationId xmlns:p14="http://schemas.microsoft.com/office/powerpoint/2010/main" val="18980810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36327-E377-93CE-70F6-E90DBCB9DB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17FCA8-4F38-C6DE-4F67-46B730AF98C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0906A440-B6F4-C1E2-6758-89B5FD475811}"/>
              </a:ext>
            </a:extLst>
          </p:cNvPr>
          <p:cNvSpPr txBox="1">
            <a:spLocks/>
          </p:cNvSpPr>
          <p:nvPr/>
        </p:nvSpPr>
        <p:spPr>
          <a:xfrm>
            <a:off x="1191345" y="1690688"/>
            <a:ext cx="6814971"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OTHER PROGRAMS</a:t>
            </a:r>
          </a:p>
          <a:p>
            <a:r>
              <a:rPr lang="en-US"/>
              <a:t>Tax Credit Assistance Program- $21M</a:t>
            </a:r>
          </a:p>
          <a:p>
            <a:r>
              <a:rPr lang="en-US"/>
              <a:t>Tax Credit Exchange Program- $29M</a:t>
            </a:r>
          </a:p>
          <a:p>
            <a:r>
              <a:rPr lang="en-US"/>
              <a:t>Tax Credit Assistance Fund- $18M</a:t>
            </a:r>
          </a:p>
          <a:p>
            <a:r>
              <a:rPr lang="en-US"/>
              <a:t>HealthCare Zone-$3M</a:t>
            </a:r>
          </a:p>
          <a:p>
            <a:r>
              <a:rPr lang="en-US"/>
              <a:t>Preservation Revolving Loan Fund-$2M</a:t>
            </a:r>
            <a:endParaRPr lang="en-US" b="1">
              <a:solidFill>
                <a:srgbClr val="002060"/>
              </a:solidFill>
              <a:latin typeface="adelle"/>
            </a:endParaRPr>
          </a:p>
        </p:txBody>
      </p:sp>
      <p:pic>
        <p:nvPicPr>
          <p:cNvPr id="10" name="Picture 9">
            <a:extLst>
              <a:ext uri="{FF2B5EF4-FFF2-40B4-BE49-F238E27FC236}">
                <a16:creationId xmlns:a16="http://schemas.microsoft.com/office/drawing/2014/main" id="{0AEB7F62-A55D-5074-784D-BF5BBA0AC6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Graphic 2">
            <a:extLst>
              <a:ext uri="{FF2B5EF4-FFF2-40B4-BE49-F238E27FC236}">
                <a16:creationId xmlns:a16="http://schemas.microsoft.com/office/drawing/2014/main" id="{4DE0C7D4-CC86-CF0A-835E-6FC5EF26646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06316" y="2362521"/>
            <a:ext cx="3931528" cy="2618040"/>
          </a:xfrm>
          <a:prstGeom prst="rect">
            <a:avLst/>
          </a:prstGeom>
        </p:spPr>
      </p:pic>
    </p:spTree>
    <p:extLst>
      <p:ext uri="{BB962C8B-B14F-4D97-AF65-F5344CB8AC3E}">
        <p14:creationId xmlns:p14="http://schemas.microsoft.com/office/powerpoint/2010/main" val="178119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28663-E46A-E436-21A0-8AAEF63384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F24C5-22D0-B30A-C6F3-7F3813C5723D}"/>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24D2E426-2595-81D1-19EB-F43070D29E48}"/>
              </a:ext>
            </a:extLst>
          </p:cNvPr>
          <p:cNvSpPr txBox="1">
            <a:spLocks/>
          </p:cNvSpPr>
          <p:nvPr/>
        </p:nvSpPr>
        <p:spPr>
          <a:xfrm>
            <a:off x="1191345" y="1690688"/>
            <a:ext cx="6814971"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OTHER MHC FEDERAL GRANTS PROGRAMS</a:t>
            </a:r>
          </a:p>
          <a:p>
            <a:r>
              <a:rPr lang="en-US">
                <a:solidFill>
                  <a:srgbClr val="002060"/>
                </a:solidFill>
                <a:latin typeface="adelle"/>
              </a:rPr>
              <a:t>Low-Income Housing Tax Credit (LIHTC)</a:t>
            </a:r>
          </a:p>
          <a:p>
            <a:r>
              <a:rPr lang="en-US">
                <a:solidFill>
                  <a:srgbClr val="002060"/>
                </a:solidFill>
                <a:latin typeface="adelle"/>
              </a:rPr>
              <a:t>Housing Trust Fund (HTF)</a:t>
            </a:r>
          </a:p>
          <a:p>
            <a:r>
              <a:rPr lang="en-US">
                <a:solidFill>
                  <a:srgbClr val="002060"/>
                </a:solidFill>
                <a:latin typeface="adelle"/>
              </a:rPr>
              <a:t>HOME Investment Partnerships Program</a:t>
            </a:r>
          </a:p>
        </p:txBody>
      </p:sp>
      <p:pic>
        <p:nvPicPr>
          <p:cNvPr id="10" name="Picture 9">
            <a:extLst>
              <a:ext uri="{FF2B5EF4-FFF2-40B4-BE49-F238E27FC236}">
                <a16:creationId xmlns:a16="http://schemas.microsoft.com/office/drawing/2014/main" id="{A04483DF-23C6-89B1-3D55-BD850CC712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9" name="Graphic 8">
            <a:extLst>
              <a:ext uri="{FF2B5EF4-FFF2-40B4-BE49-F238E27FC236}">
                <a16:creationId xmlns:a16="http://schemas.microsoft.com/office/drawing/2014/main" id="{D7A72115-1DDC-400F-3EC4-20B1B6736C24}"/>
              </a:ext>
            </a:extLst>
          </p:cNvPr>
          <p:cNvPicPr>
            <a:picLocks noChangeAspect="1"/>
          </p:cNvPicPr>
          <p:nvPr/>
        </p:nvPicPr>
        <p:blipFill>
          <a:blip>
            <a:extLst>
              <a:ext uri="{96DAC541-7B7A-43D3-8B79-37D633B846F1}">
                <asvg:svgBlip xmlns:asvg="http://schemas.microsoft.com/office/drawing/2016/SVG/main" r:embed="rId4"/>
              </a:ext>
            </a:extLst>
          </a:blip>
          <a:srcRect t="19577" r="-255" b="43184"/>
          <a:stretch>
            <a:fillRect/>
          </a:stretch>
        </p:blipFill>
        <p:spPr>
          <a:xfrm>
            <a:off x="404960" y="3785933"/>
            <a:ext cx="6458712" cy="1600200"/>
          </a:xfrm>
          <a:prstGeom prst="rect">
            <a:avLst/>
          </a:prstGeom>
        </p:spPr>
      </p:pic>
      <p:pic>
        <p:nvPicPr>
          <p:cNvPr id="12" name="Graphic 11">
            <a:extLst>
              <a:ext uri="{FF2B5EF4-FFF2-40B4-BE49-F238E27FC236}">
                <a16:creationId xmlns:a16="http://schemas.microsoft.com/office/drawing/2014/main" id="{63644A1D-FDAB-81FB-BB9A-DA73DACF217F}"/>
              </a:ext>
            </a:extLst>
          </p:cNvPr>
          <p:cNvPicPr>
            <a:picLocks noChangeAspect="1"/>
          </p:cNvPicPr>
          <p:nvPr/>
        </p:nvPicPr>
        <p:blipFill>
          <a:blip>
            <a:extLst>
              <a:ext uri="{96DAC541-7B7A-43D3-8B79-37D633B846F1}">
                <asvg:svgBlip xmlns:asvg="http://schemas.microsoft.com/office/drawing/2016/SVG/main" r:embed="rId5"/>
              </a:ext>
            </a:extLst>
          </a:blip>
          <a:srcRect t="26138" b="24089"/>
          <a:stretch>
            <a:fillRect/>
          </a:stretch>
        </p:blipFill>
        <p:spPr>
          <a:xfrm>
            <a:off x="3907032" y="4995924"/>
            <a:ext cx="7093624" cy="1862076"/>
          </a:xfrm>
          <a:prstGeom prst="rect">
            <a:avLst/>
          </a:prstGeom>
        </p:spPr>
      </p:pic>
    </p:spTree>
    <p:extLst>
      <p:ext uri="{BB962C8B-B14F-4D97-AF65-F5344CB8AC3E}">
        <p14:creationId xmlns:p14="http://schemas.microsoft.com/office/powerpoint/2010/main" val="30405796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C0C00-AE72-34B8-7723-12BBBE3BE62D}"/>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4668B05-5F69-D5E5-80E7-7564D4B642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5" name="Picture 4">
            <a:extLst>
              <a:ext uri="{FF2B5EF4-FFF2-40B4-BE49-F238E27FC236}">
                <a16:creationId xmlns:a16="http://schemas.microsoft.com/office/drawing/2014/main" id="{B744397F-5F6D-0E22-4397-5499706F71B0}"/>
              </a:ext>
            </a:extLst>
          </p:cNvPr>
          <p:cNvPicPr>
            <a:picLocks noChangeAspect="1"/>
          </p:cNvPicPr>
          <p:nvPr/>
        </p:nvPicPr>
        <p:blipFill>
          <a:blip r:embed="rId4"/>
          <a:srcRect b="32099"/>
          <a:stretch>
            <a:fillRect/>
          </a:stretch>
        </p:blipFill>
        <p:spPr>
          <a:xfrm>
            <a:off x="6096000" y="3097568"/>
            <a:ext cx="2442497" cy="952326"/>
          </a:xfrm>
          <a:prstGeom prst="rect">
            <a:avLst/>
          </a:prstGeom>
        </p:spPr>
      </p:pic>
      <p:pic>
        <p:nvPicPr>
          <p:cNvPr id="6" name="Picture 5">
            <a:extLst>
              <a:ext uri="{FF2B5EF4-FFF2-40B4-BE49-F238E27FC236}">
                <a16:creationId xmlns:a16="http://schemas.microsoft.com/office/drawing/2014/main" id="{1EBF2276-9ED2-45C4-8C61-E67E24CB6A42}"/>
              </a:ext>
            </a:extLst>
          </p:cNvPr>
          <p:cNvPicPr>
            <a:picLocks noChangeAspect="1"/>
          </p:cNvPicPr>
          <p:nvPr/>
        </p:nvPicPr>
        <p:blipFill>
          <a:blip r:embed="rId5"/>
          <a:stretch>
            <a:fillRect/>
          </a:stretch>
        </p:blipFill>
        <p:spPr>
          <a:xfrm>
            <a:off x="10366581" y="4218425"/>
            <a:ext cx="1334940" cy="1145319"/>
          </a:xfrm>
          <a:prstGeom prst="rect">
            <a:avLst/>
          </a:prstGeom>
        </p:spPr>
      </p:pic>
      <p:pic>
        <p:nvPicPr>
          <p:cNvPr id="7" name="Picture 6">
            <a:extLst>
              <a:ext uri="{FF2B5EF4-FFF2-40B4-BE49-F238E27FC236}">
                <a16:creationId xmlns:a16="http://schemas.microsoft.com/office/drawing/2014/main" id="{25C32DAA-382E-2A98-2D12-5FDE39D904EA}"/>
              </a:ext>
            </a:extLst>
          </p:cNvPr>
          <p:cNvPicPr>
            <a:picLocks noChangeAspect="1"/>
          </p:cNvPicPr>
          <p:nvPr/>
        </p:nvPicPr>
        <p:blipFill>
          <a:blip r:embed="rId6"/>
          <a:stretch>
            <a:fillRect/>
          </a:stretch>
        </p:blipFill>
        <p:spPr>
          <a:xfrm>
            <a:off x="873459" y="5690940"/>
            <a:ext cx="2092331" cy="759313"/>
          </a:xfrm>
          <a:prstGeom prst="rect">
            <a:avLst/>
          </a:prstGeom>
        </p:spPr>
      </p:pic>
      <p:pic>
        <p:nvPicPr>
          <p:cNvPr id="9" name="Picture 8">
            <a:extLst>
              <a:ext uri="{FF2B5EF4-FFF2-40B4-BE49-F238E27FC236}">
                <a16:creationId xmlns:a16="http://schemas.microsoft.com/office/drawing/2014/main" id="{DAB0F61B-23AE-AEFE-BDF7-B6B28B57CD8A}"/>
              </a:ext>
            </a:extLst>
          </p:cNvPr>
          <p:cNvPicPr>
            <a:picLocks noChangeAspect="1"/>
          </p:cNvPicPr>
          <p:nvPr/>
        </p:nvPicPr>
        <p:blipFill>
          <a:blip r:embed="rId7"/>
          <a:srcRect b="39252"/>
          <a:stretch>
            <a:fillRect/>
          </a:stretch>
        </p:blipFill>
        <p:spPr>
          <a:xfrm>
            <a:off x="8883613" y="3146582"/>
            <a:ext cx="2457450" cy="772974"/>
          </a:xfrm>
          <a:prstGeom prst="rect">
            <a:avLst/>
          </a:prstGeom>
        </p:spPr>
      </p:pic>
      <p:pic>
        <p:nvPicPr>
          <p:cNvPr id="11" name="Picture 10">
            <a:extLst>
              <a:ext uri="{FF2B5EF4-FFF2-40B4-BE49-F238E27FC236}">
                <a16:creationId xmlns:a16="http://schemas.microsoft.com/office/drawing/2014/main" id="{04F70431-5B0E-864C-05B1-BCC39AE20173}"/>
              </a:ext>
            </a:extLst>
          </p:cNvPr>
          <p:cNvPicPr>
            <a:picLocks noChangeAspect="1"/>
          </p:cNvPicPr>
          <p:nvPr/>
        </p:nvPicPr>
        <p:blipFill>
          <a:blip r:embed="rId8"/>
          <a:stretch>
            <a:fillRect/>
          </a:stretch>
        </p:blipFill>
        <p:spPr>
          <a:xfrm>
            <a:off x="3249296" y="3127219"/>
            <a:ext cx="2742280" cy="1109472"/>
          </a:xfrm>
          <a:prstGeom prst="rect">
            <a:avLst/>
          </a:prstGeom>
        </p:spPr>
      </p:pic>
      <p:pic>
        <p:nvPicPr>
          <p:cNvPr id="12" name="Picture 11">
            <a:extLst>
              <a:ext uri="{FF2B5EF4-FFF2-40B4-BE49-F238E27FC236}">
                <a16:creationId xmlns:a16="http://schemas.microsoft.com/office/drawing/2014/main" id="{BF66EC10-4515-404D-52B3-4F731918EC5C}"/>
              </a:ext>
            </a:extLst>
          </p:cNvPr>
          <p:cNvPicPr>
            <a:picLocks noChangeAspect="1"/>
          </p:cNvPicPr>
          <p:nvPr/>
        </p:nvPicPr>
        <p:blipFill>
          <a:blip r:embed="rId9"/>
          <a:stretch>
            <a:fillRect/>
          </a:stretch>
        </p:blipFill>
        <p:spPr>
          <a:xfrm>
            <a:off x="497499" y="2908837"/>
            <a:ext cx="2409824" cy="1248464"/>
          </a:xfrm>
          <a:prstGeom prst="rect">
            <a:avLst/>
          </a:prstGeom>
        </p:spPr>
      </p:pic>
      <p:pic>
        <p:nvPicPr>
          <p:cNvPr id="13" name="Picture 12">
            <a:extLst>
              <a:ext uri="{FF2B5EF4-FFF2-40B4-BE49-F238E27FC236}">
                <a16:creationId xmlns:a16="http://schemas.microsoft.com/office/drawing/2014/main" id="{DEA827DB-4657-629D-1C5B-8837B2C507BD}"/>
              </a:ext>
            </a:extLst>
          </p:cNvPr>
          <p:cNvPicPr>
            <a:picLocks noChangeAspect="1"/>
          </p:cNvPicPr>
          <p:nvPr/>
        </p:nvPicPr>
        <p:blipFill>
          <a:blip r:embed="rId10"/>
          <a:stretch>
            <a:fillRect/>
          </a:stretch>
        </p:blipFill>
        <p:spPr>
          <a:xfrm>
            <a:off x="335967" y="4066791"/>
            <a:ext cx="1685630" cy="1448588"/>
          </a:xfrm>
          <a:prstGeom prst="rect">
            <a:avLst/>
          </a:prstGeom>
        </p:spPr>
      </p:pic>
      <p:pic>
        <p:nvPicPr>
          <p:cNvPr id="14" name="Picture 13">
            <a:extLst>
              <a:ext uri="{FF2B5EF4-FFF2-40B4-BE49-F238E27FC236}">
                <a16:creationId xmlns:a16="http://schemas.microsoft.com/office/drawing/2014/main" id="{F57D01B9-3BDF-D4C2-B48F-26D0EB3620F2}"/>
              </a:ext>
            </a:extLst>
          </p:cNvPr>
          <p:cNvPicPr>
            <a:picLocks noChangeAspect="1"/>
          </p:cNvPicPr>
          <p:nvPr/>
        </p:nvPicPr>
        <p:blipFill>
          <a:blip r:embed="rId11"/>
          <a:stretch>
            <a:fillRect/>
          </a:stretch>
        </p:blipFill>
        <p:spPr>
          <a:xfrm>
            <a:off x="2378072" y="4250810"/>
            <a:ext cx="1873537" cy="1067205"/>
          </a:xfrm>
          <a:prstGeom prst="rect">
            <a:avLst/>
          </a:prstGeom>
        </p:spPr>
      </p:pic>
      <p:pic>
        <p:nvPicPr>
          <p:cNvPr id="15" name="Picture 14" descr="Blue text on a white background&#10;&#10;Description automatically generated">
            <a:extLst>
              <a:ext uri="{FF2B5EF4-FFF2-40B4-BE49-F238E27FC236}">
                <a16:creationId xmlns:a16="http://schemas.microsoft.com/office/drawing/2014/main" id="{C4D24089-EF2E-B0BD-12B4-27DD18CDB32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561888" y="4250810"/>
            <a:ext cx="2570278" cy="996232"/>
          </a:xfrm>
          <a:prstGeom prst="rect">
            <a:avLst/>
          </a:prstGeom>
        </p:spPr>
      </p:pic>
      <p:pic>
        <p:nvPicPr>
          <p:cNvPr id="17" name="Picture 16">
            <a:extLst>
              <a:ext uri="{FF2B5EF4-FFF2-40B4-BE49-F238E27FC236}">
                <a16:creationId xmlns:a16="http://schemas.microsoft.com/office/drawing/2014/main" id="{444D5846-4B68-D169-8178-7DE97B4AD5C8}"/>
              </a:ext>
            </a:extLst>
          </p:cNvPr>
          <p:cNvPicPr>
            <a:picLocks noChangeAspect="1"/>
          </p:cNvPicPr>
          <p:nvPr/>
        </p:nvPicPr>
        <p:blipFill>
          <a:blip r:embed="rId13"/>
          <a:srcRect b="31276"/>
          <a:stretch>
            <a:fillRect/>
          </a:stretch>
        </p:blipFill>
        <p:spPr>
          <a:xfrm>
            <a:off x="3208900" y="5546912"/>
            <a:ext cx="2400300" cy="903341"/>
          </a:xfrm>
          <a:prstGeom prst="rect">
            <a:avLst/>
          </a:prstGeom>
        </p:spPr>
      </p:pic>
      <p:pic>
        <p:nvPicPr>
          <p:cNvPr id="18" name="Picture 17">
            <a:extLst>
              <a:ext uri="{FF2B5EF4-FFF2-40B4-BE49-F238E27FC236}">
                <a16:creationId xmlns:a16="http://schemas.microsoft.com/office/drawing/2014/main" id="{636A9B4F-D6AA-0A03-FE12-A5B288C9433E}"/>
              </a:ext>
            </a:extLst>
          </p:cNvPr>
          <p:cNvPicPr>
            <a:picLocks noChangeAspect="1"/>
          </p:cNvPicPr>
          <p:nvPr/>
        </p:nvPicPr>
        <p:blipFill>
          <a:blip r:embed="rId14"/>
          <a:stretch>
            <a:fillRect/>
          </a:stretch>
        </p:blipFill>
        <p:spPr>
          <a:xfrm>
            <a:off x="5852310" y="5551120"/>
            <a:ext cx="2788192" cy="1027804"/>
          </a:xfrm>
          <a:prstGeom prst="rect">
            <a:avLst/>
          </a:prstGeom>
        </p:spPr>
      </p:pic>
      <p:pic>
        <p:nvPicPr>
          <p:cNvPr id="19" name="Picture 18">
            <a:extLst>
              <a:ext uri="{FF2B5EF4-FFF2-40B4-BE49-F238E27FC236}">
                <a16:creationId xmlns:a16="http://schemas.microsoft.com/office/drawing/2014/main" id="{168AD14D-DE5D-A9D2-E69B-91419881EAA1}"/>
              </a:ext>
            </a:extLst>
          </p:cNvPr>
          <p:cNvPicPr>
            <a:picLocks noChangeAspect="1"/>
          </p:cNvPicPr>
          <p:nvPr/>
        </p:nvPicPr>
        <p:blipFill>
          <a:blip r:embed="rId15"/>
          <a:stretch>
            <a:fillRect/>
          </a:stretch>
        </p:blipFill>
        <p:spPr>
          <a:xfrm>
            <a:off x="7731542" y="4049894"/>
            <a:ext cx="2623399" cy="769109"/>
          </a:xfrm>
          <a:prstGeom prst="rect">
            <a:avLst/>
          </a:prstGeom>
        </p:spPr>
      </p:pic>
      <p:pic>
        <p:nvPicPr>
          <p:cNvPr id="20" name="Picture 19" descr="Huntington.&#10;&#10;AI-generated content may be incorrect.">
            <a:extLst>
              <a:ext uri="{FF2B5EF4-FFF2-40B4-BE49-F238E27FC236}">
                <a16:creationId xmlns:a16="http://schemas.microsoft.com/office/drawing/2014/main" id="{7E93545E-1BB0-402D-FB88-2489B2D434A5}"/>
              </a:ext>
            </a:extLst>
          </p:cNvPr>
          <p:cNvPicPr>
            <a:picLocks noChangeAspect="1"/>
          </p:cNvPicPr>
          <p:nvPr/>
        </p:nvPicPr>
        <p:blipFill>
          <a:blip r:embed="rId16"/>
          <a:stretch>
            <a:fillRect/>
          </a:stretch>
        </p:blipFill>
        <p:spPr>
          <a:xfrm>
            <a:off x="7246406" y="4933461"/>
            <a:ext cx="2570278" cy="524395"/>
          </a:xfrm>
          <a:prstGeom prst="rect">
            <a:avLst/>
          </a:prstGeom>
        </p:spPr>
      </p:pic>
      <p:sp>
        <p:nvSpPr>
          <p:cNvPr id="23" name="Title 1">
            <a:extLst>
              <a:ext uri="{FF2B5EF4-FFF2-40B4-BE49-F238E27FC236}">
                <a16:creationId xmlns:a16="http://schemas.microsoft.com/office/drawing/2014/main" id="{361C9F2C-BB46-0AD3-0FB8-B06A6B0E3707}"/>
              </a:ext>
            </a:extLst>
          </p:cNvPr>
          <p:cNvSpPr>
            <a:spLocks noGrp="1"/>
          </p:cNvSpPr>
          <p:nvPr>
            <p:ph type="title"/>
          </p:nvPr>
        </p:nvSpPr>
        <p:spPr>
          <a:xfrm>
            <a:off x="838200" y="365125"/>
            <a:ext cx="10515600" cy="1325563"/>
          </a:xfrm>
        </p:spPr>
        <p:txBody>
          <a:bodyPr>
            <a:normAutofit/>
          </a:bodyPr>
          <a:lstStyle/>
          <a:p>
            <a:pPr algn="ctr"/>
            <a:r>
              <a:rPr lang="en-US" sz="4000" b="1">
                <a:solidFill>
                  <a:schemeClr val="accent4"/>
                </a:solidFill>
              </a:rPr>
              <a:t>MHC Construction Lending Programs</a:t>
            </a:r>
            <a:endParaRPr lang="en-US" sz="4000"/>
          </a:p>
        </p:txBody>
      </p:sp>
      <p:sp>
        <p:nvSpPr>
          <p:cNvPr id="24" name="Rectangle 23">
            <a:extLst>
              <a:ext uri="{FF2B5EF4-FFF2-40B4-BE49-F238E27FC236}">
                <a16:creationId xmlns:a16="http://schemas.microsoft.com/office/drawing/2014/main" id="{1284574D-4907-D699-E123-D08905A5DB32}"/>
              </a:ext>
            </a:extLst>
          </p:cNvPr>
          <p:cNvSpPr/>
          <p:nvPr/>
        </p:nvSpPr>
        <p:spPr>
          <a:xfrm>
            <a:off x="11131122" y="5837274"/>
            <a:ext cx="1223911" cy="11453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B259147-7E5C-F6E4-BFD2-60E8347673CE}"/>
              </a:ext>
            </a:extLst>
          </p:cNvPr>
          <p:cNvPicPr>
            <a:picLocks noChangeAspect="1"/>
          </p:cNvPicPr>
          <p:nvPr/>
        </p:nvPicPr>
        <p:blipFill>
          <a:blip r:embed="rId17"/>
          <a:stretch>
            <a:fillRect/>
          </a:stretch>
        </p:blipFill>
        <p:spPr>
          <a:xfrm>
            <a:off x="8883613" y="5501952"/>
            <a:ext cx="2629854" cy="1033523"/>
          </a:xfrm>
          <a:prstGeom prst="rect">
            <a:avLst/>
          </a:prstGeom>
        </p:spPr>
      </p:pic>
      <p:pic>
        <p:nvPicPr>
          <p:cNvPr id="3" name="Picture 2">
            <a:extLst>
              <a:ext uri="{FF2B5EF4-FFF2-40B4-BE49-F238E27FC236}">
                <a16:creationId xmlns:a16="http://schemas.microsoft.com/office/drawing/2014/main" id="{71EB5C85-5E66-C903-93F3-53768D2F71B8}"/>
              </a:ext>
            </a:extLst>
          </p:cNvPr>
          <p:cNvPicPr>
            <a:picLocks noChangeAspect="1"/>
          </p:cNvPicPr>
          <p:nvPr/>
        </p:nvPicPr>
        <p:blipFill>
          <a:blip r:embed="rId18"/>
          <a:stretch>
            <a:fillRect/>
          </a:stretch>
        </p:blipFill>
        <p:spPr>
          <a:xfrm>
            <a:off x="8011260" y="1400144"/>
            <a:ext cx="2570279" cy="1446193"/>
          </a:xfrm>
          <a:prstGeom prst="rect">
            <a:avLst/>
          </a:prstGeom>
        </p:spPr>
      </p:pic>
      <p:sp>
        <p:nvSpPr>
          <p:cNvPr id="25" name="Content Placeholder 2">
            <a:extLst>
              <a:ext uri="{FF2B5EF4-FFF2-40B4-BE49-F238E27FC236}">
                <a16:creationId xmlns:a16="http://schemas.microsoft.com/office/drawing/2014/main" id="{7D9CA636-E05A-60B5-2B5A-E552F123B677}"/>
              </a:ext>
            </a:extLst>
          </p:cNvPr>
          <p:cNvSpPr txBox="1">
            <a:spLocks/>
          </p:cNvSpPr>
          <p:nvPr/>
        </p:nvSpPr>
        <p:spPr>
          <a:xfrm>
            <a:off x="1454828" y="1690688"/>
            <a:ext cx="6814971" cy="47633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p:txBody>
      </p:sp>
    </p:spTree>
    <p:extLst>
      <p:ext uri="{BB962C8B-B14F-4D97-AF65-F5344CB8AC3E}">
        <p14:creationId xmlns:p14="http://schemas.microsoft.com/office/powerpoint/2010/main" val="10034013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423BD-8E86-8FE3-5A94-A6E0AB26C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1775BC-A30C-3DB8-F992-52E1BE2ED41E}"/>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D240D0A4-53D2-F186-9D9A-209D02F6783A}"/>
              </a:ext>
            </a:extLst>
          </p:cNvPr>
          <p:cNvSpPr txBox="1">
            <a:spLocks/>
          </p:cNvSpPr>
          <p:nvPr/>
        </p:nvSpPr>
        <p:spPr>
          <a:xfrm>
            <a:off x="1191345" y="2477386"/>
            <a:ext cx="6814971"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latin typeface="adelle"/>
              </a:rPr>
              <a:t>FIHOP’S MISSION</a:t>
            </a:r>
          </a:p>
          <a:p>
            <a:pPr marL="0" indent="0">
              <a:buNone/>
            </a:pPr>
            <a:r>
              <a:rPr lang="en-US" i="1">
                <a:solidFill>
                  <a:srgbClr val="002060"/>
                </a:solidFill>
                <a:highlight>
                  <a:srgbClr val="FFFFFF"/>
                </a:highlight>
                <a:latin typeface="adelle"/>
              </a:rPr>
              <a:t>To fund developers of multi-family housing that utilize low-income housing tax credits.</a:t>
            </a:r>
          </a:p>
          <a:p>
            <a:pPr marL="0" indent="0">
              <a:buNone/>
            </a:pPr>
            <a:endParaRPr lang="en-US" i="1">
              <a:solidFill>
                <a:srgbClr val="002060"/>
              </a:solidFill>
              <a:latin typeface="adelle"/>
            </a:endParaRPr>
          </a:p>
        </p:txBody>
      </p:sp>
      <p:pic>
        <p:nvPicPr>
          <p:cNvPr id="10" name="Picture 9">
            <a:extLst>
              <a:ext uri="{FF2B5EF4-FFF2-40B4-BE49-F238E27FC236}">
                <a16:creationId xmlns:a16="http://schemas.microsoft.com/office/drawing/2014/main" id="{ADAEFAA5-B6A0-F268-DD0D-C0FC5248C8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0C42D06C-3D18-F3DC-EA9F-59F478A73643}"/>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6874424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F4C1C-FC40-F290-F8BB-B9F9D33515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0EF734-8CDA-6D7E-EDED-429FD0ED1D78}"/>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A91EB2A7-5E29-F9CC-6791-ABD3488F17DE}"/>
              </a:ext>
            </a:extLst>
          </p:cNvPr>
          <p:cNvSpPr txBox="1">
            <a:spLocks/>
          </p:cNvSpPr>
          <p:nvPr/>
        </p:nvSpPr>
        <p:spPr>
          <a:xfrm>
            <a:off x="1191345" y="2477386"/>
            <a:ext cx="5974999"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The Financial Institutions Housing Opportunity Pool was created in 2002 between statewide lending partners and MHC.</a:t>
            </a:r>
          </a:p>
          <a:p>
            <a:pPr marL="0" indent="0">
              <a:buNone/>
            </a:pPr>
            <a:endParaRPr lang="en-US" i="1">
              <a:solidFill>
                <a:srgbClr val="002060"/>
              </a:solidFill>
              <a:latin typeface="adelle"/>
            </a:endParaRPr>
          </a:p>
        </p:txBody>
      </p:sp>
      <p:pic>
        <p:nvPicPr>
          <p:cNvPr id="10" name="Picture 9">
            <a:extLst>
              <a:ext uri="{FF2B5EF4-FFF2-40B4-BE49-F238E27FC236}">
                <a16:creationId xmlns:a16="http://schemas.microsoft.com/office/drawing/2014/main" id="{1CA0DB76-75E3-2A7D-7985-8495CD78AC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56F111F9-C409-36F7-D7B7-DD6721A18E72}"/>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21228398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7D4A0-399B-F757-0A88-37D7C4FD5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DCAD4A-2BB4-936F-BD5D-1F74AB7269C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1C344EB7-09A0-A545-DE2E-640D99A6F41A}"/>
              </a:ext>
            </a:extLst>
          </p:cNvPr>
          <p:cNvSpPr txBox="1">
            <a:spLocks/>
          </p:cNvSpPr>
          <p:nvPr/>
        </p:nvSpPr>
        <p:spPr>
          <a:xfrm>
            <a:off x="1191345" y="2147665"/>
            <a:ext cx="5974999"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Before our formation, loans made for CRA credits were typically funded by out-of-state banks. Our program brings Community Reinvestment Act (CRA) investment opportunities back to the Mississippi banking community.</a:t>
            </a:r>
          </a:p>
          <a:p>
            <a:pPr marL="0" indent="0">
              <a:buNone/>
            </a:pPr>
            <a:endParaRPr lang="en-US" i="1">
              <a:solidFill>
                <a:srgbClr val="002060"/>
              </a:solidFill>
              <a:latin typeface="adelle"/>
            </a:endParaRPr>
          </a:p>
        </p:txBody>
      </p:sp>
      <p:pic>
        <p:nvPicPr>
          <p:cNvPr id="10" name="Picture 9">
            <a:extLst>
              <a:ext uri="{FF2B5EF4-FFF2-40B4-BE49-F238E27FC236}">
                <a16:creationId xmlns:a16="http://schemas.microsoft.com/office/drawing/2014/main" id="{0352C99B-D5C5-6B36-0B06-892083A241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E72396AF-D3C1-CB49-9C16-BA50498B6219}"/>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13450425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46AF0-8D85-0C2D-4C7F-6590AD70B6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8C6BF1-A319-FEF9-6750-59782796A255}"/>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86EF8D44-5D34-5EDC-AB1C-DC74EE87705C}"/>
              </a:ext>
            </a:extLst>
          </p:cNvPr>
          <p:cNvSpPr txBox="1">
            <a:spLocks/>
          </p:cNvSpPr>
          <p:nvPr/>
        </p:nvSpPr>
        <p:spPr>
          <a:xfrm>
            <a:off x="1191345" y="2451845"/>
            <a:ext cx="5974999"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We exist to enhance Mississippi's long-term economic viability by financing safe, decent, affordable housing and helping working families build wealth.</a:t>
            </a:r>
            <a:endParaRPr lang="en-US" i="1">
              <a:solidFill>
                <a:srgbClr val="002060"/>
              </a:solidFill>
              <a:latin typeface="adelle"/>
            </a:endParaRPr>
          </a:p>
        </p:txBody>
      </p:sp>
      <p:pic>
        <p:nvPicPr>
          <p:cNvPr id="10" name="Picture 9">
            <a:extLst>
              <a:ext uri="{FF2B5EF4-FFF2-40B4-BE49-F238E27FC236}">
                <a16:creationId xmlns:a16="http://schemas.microsoft.com/office/drawing/2014/main" id="{CAFE3E7C-4A9D-1850-2B28-7991E85317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F7D01A66-25D5-917D-BD8B-1BA525B09B24}"/>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31819477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F3C32-D41E-94DC-8A33-4EE4D8E3B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D2B3C-6897-2CAC-28A2-71FDBD7D096A}"/>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6F1B45DB-9DB1-6E65-B9D9-C43B0340BA99}"/>
              </a:ext>
            </a:extLst>
          </p:cNvPr>
          <p:cNvSpPr txBox="1">
            <a:spLocks/>
          </p:cNvSpPr>
          <p:nvPr/>
        </p:nvSpPr>
        <p:spPr>
          <a:xfrm>
            <a:off x="1191345" y="2451845"/>
            <a:ext cx="5858041"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FIHOP is a 501(c)3 Mississippi Home Corporation registered with the State of MS as a Charitable Organization.</a:t>
            </a:r>
          </a:p>
        </p:txBody>
      </p:sp>
      <p:pic>
        <p:nvPicPr>
          <p:cNvPr id="10" name="Picture 9">
            <a:extLst>
              <a:ext uri="{FF2B5EF4-FFF2-40B4-BE49-F238E27FC236}">
                <a16:creationId xmlns:a16="http://schemas.microsoft.com/office/drawing/2014/main" id="{75F22832-4AF0-656E-891A-5326DEFDB9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2FFA377C-6554-2E75-1716-531710B9E99B}"/>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37315917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E395-74DF-BB48-3CE3-B41915A6BB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489DA2-96BD-A668-6A5F-D8442FB2975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05659EE0-2ADC-0CD5-8A5A-9597430479F6}"/>
              </a:ext>
            </a:extLst>
          </p:cNvPr>
          <p:cNvSpPr txBox="1">
            <a:spLocks/>
          </p:cNvSpPr>
          <p:nvPr/>
        </p:nvSpPr>
        <p:spPr>
          <a:xfrm>
            <a:off x="1191345" y="2451845"/>
            <a:ext cx="5592227"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FIHOP is made of 15 participating lenders from across the state and is governed by a Board of Directors. Our loan committee is made up of 8 members. MHC is the current administer of the program.</a:t>
            </a:r>
          </a:p>
        </p:txBody>
      </p:sp>
      <p:pic>
        <p:nvPicPr>
          <p:cNvPr id="10" name="Picture 9">
            <a:extLst>
              <a:ext uri="{FF2B5EF4-FFF2-40B4-BE49-F238E27FC236}">
                <a16:creationId xmlns:a16="http://schemas.microsoft.com/office/drawing/2014/main" id="{5273989C-583E-A451-8C0A-EF2D808F30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135FD473-4026-BCCE-8E11-FB85CFA9D5B4}"/>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24152546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C1BF2-30FE-2752-20C2-4AE718A9B2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EE4DB7-A7AC-C3ED-2687-0E5118F8CA76}"/>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4C51110E-059E-85B9-9339-B152485F6FE7}"/>
              </a:ext>
            </a:extLst>
          </p:cNvPr>
          <p:cNvSpPr txBox="1">
            <a:spLocks/>
          </p:cNvSpPr>
          <p:nvPr/>
        </p:nvSpPr>
        <p:spPr>
          <a:xfrm>
            <a:off x="1191345" y="2451845"/>
            <a:ext cx="5592227"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FIHOP meets the permanent loan needs of Tax Credit Developers and the CRA Investment compliance needs of our members. </a:t>
            </a:r>
          </a:p>
        </p:txBody>
      </p:sp>
      <p:pic>
        <p:nvPicPr>
          <p:cNvPr id="10" name="Picture 9">
            <a:extLst>
              <a:ext uri="{FF2B5EF4-FFF2-40B4-BE49-F238E27FC236}">
                <a16:creationId xmlns:a16="http://schemas.microsoft.com/office/drawing/2014/main" id="{B2EF672A-10E8-6823-A7E8-A61B524DE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E30D0D8F-8C13-735A-3FC2-F2BE1E25F921}"/>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2472588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4125BD-D456-60CC-CF77-DC66CD09EB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940ADB-3319-7CE9-816F-A385FAD3F382}"/>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18579C74-10D9-AC0C-3FD5-3B30B0AF9DF3}"/>
              </a:ext>
            </a:extLst>
          </p:cNvPr>
          <p:cNvSpPr txBox="1">
            <a:spLocks/>
          </p:cNvSpPr>
          <p:nvPr/>
        </p:nvSpPr>
        <p:spPr>
          <a:xfrm>
            <a:off x="1191345" y="2451845"/>
            <a:ext cx="5592227"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FIHOP does not fund construction loans. We require an 85% loan-to value ratio combined with a 1.20 Debt Coverage Ratio for three months before closing.</a:t>
            </a:r>
          </a:p>
        </p:txBody>
      </p:sp>
      <p:pic>
        <p:nvPicPr>
          <p:cNvPr id="10" name="Picture 9">
            <a:extLst>
              <a:ext uri="{FF2B5EF4-FFF2-40B4-BE49-F238E27FC236}">
                <a16:creationId xmlns:a16="http://schemas.microsoft.com/office/drawing/2014/main" id="{34CD4B40-6DF6-1EA3-090E-57EE865B5D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1141C18B-2305-A356-4C9E-91C79495826B}"/>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28150327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C5F21-64DF-5A54-D5A7-B73874E0B1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D1999-E0CB-04CE-034E-66976E0A7E21}"/>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009A027B-DF43-1E04-3BAF-FE69566A1558}"/>
              </a:ext>
            </a:extLst>
          </p:cNvPr>
          <p:cNvSpPr txBox="1">
            <a:spLocks/>
          </p:cNvSpPr>
          <p:nvPr/>
        </p:nvSpPr>
        <p:spPr>
          <a:xfrm>
            <a:off x="1191345" y="2239194"/>
            <a:ext cx="6262078"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FIHOP has closed over $30 million and $14 million has been repaid with $23 million outstanding. FIHOP has $7 million available to lend with total participation commitments of nearly $30 million.</a:t>
            </a:r>
          </a:p>
        </p:txBody>
      </p:sp>
      <p:pic>
        <p:nvPicPr>
          <p:cNvPr id="10" name="Picture 9">
            <a:extLst>
              <a:ext uri="{FF2B5EF4-FFF2-40B4-BE49-F238E27FC236}">
                <a16:creationId xmlns:a16="http://schemas.microsoft.com/office/drawing/2014/main" id="{73876637-1D34-ACAF-137F-E2C6CD6422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74FE74E6-0FF1-1E17-3941-721E9F5C2AEB}"/>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26731506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9A682-7561-BBB5-4608-93D7BCE458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12332-7432-76CC-5B56-2BF793175DF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D9DB0896-C3BB-E75C-0362-D5E549A3A753}"/>
              </a:ext>
            </a:extLst>
          </p:cNvPr>
          <p:cNvSpPr txBox="1">
            <a:spLocks/>
          </p:cNvSpPr>
          <p:nvPr/>
        </p:nvSpPr>
        <p:spPr>
          <a:xfrm>
            <a:off x="1191345" y="2239194"/>
            <a:ext cx="6262078"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Our present portfolio is returning a comparable market value rate for our members. In addition, our portfolio has achieved a 100% pay rate for its entire history of loans in service.</a:t>
            </a:r>
          </a:p>
        </p:txBody>
      </p:sp>
      <p:pic>
        <p:nvPicPr>
          <p:cNvPr id="10" name="Picture 9">
            <a:extLst>
              <a:ext uri="{FF2B5EF4-FFF2-40B4-BE49-F238E27FC236}">
                <a16:creationId xmlns:a16="http://schemas.microsoft.com/office/drawing/2014/main" id="{67CE024C-46F7-CC13-D2BE-2FC440BA93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2B430EA3-1DD8-012B-2E3A-01773F8A82B0}"/>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18640656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0CB3C-ADAB-C7AB-34F4-C13959A4C9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B5BB7F-41B8-6DF3-92FB-5FB939F2E064}"/>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5C3BEF7F-FC83-D650-CCF4-ABCDE72992AC}"/>
              </a:ext>
            </a:extLst>
          </p:cNvPr>
          <p:cNvSpPr txBox="1">
            <a:spLocks/>
          </p:cNvSpPr>
          <p:nvPr/>
        </p:nvSpPr>
        <p:spPr>
          <a:xfrm>
            <a:off x="1191345" y="2239194"/>
            <a:ext cx="6262078" cy="3976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delle"/>
              </a:rPr>
              <a:t>Financial Institutions that participate within FIHOP are satisfied by the minimal Loan to Value Ratios (typically less than 35%) associated with permanent first mortgage loans.</a:t>
            </a:r>
          </a:p>
        </p:txBody>
      </p:sp>
      <p:pic>
        <p:nvPicPr>
          <p:cNvPr id="10" name="Picture 9">
            <a:extLst>
              <a:ext uri="{FF2B5EF4-FFF2-40B4-BE49-F238E27FC236}">
                <a16:creationId xmlns:a16="http://schemas.microsoft.com/office/drawing/2014/main" id="{BFCEFDE6-D641-D54D-65ED-2B96C07D3A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3B4A00B3-4F20-5181-11F2-058C6BCBC6EA}"/>
              </a:ext>
            </a:extLst>
          </p:cNvPr>
          <p:cNvPicPr>
            <a:picLocks noChangeAspect="1"/>
          </p:cNvPicPr>
          <p:nvPr/>
        </p:nvPicPr>
        <p:blipFill>
          <a:blip r:embed="rId4"/>
          <a:stretch>
            <a:fillRect/>
          </a:stretch>
        </p:blipFill>
        <p:spPr>
          <a:xfrm>
            <a:off x="7965284" y="2718582"/>
            <a:ext cx="3388516" cy="1906582"/>
          </a:xfrm>
          <a:prstGeom prst="rect">
            <a:avLst/>
          </a:prstGeom>
        </p:spPr>
      </p:pic>
    </p:spTree>
    <p:extLst>
      <p:ext uri="{BB962C8B-B14F-4D97-AF65-F5344CB8AC3E}">
        <p14:creationId xmlns:p14="http://schemas.microsoft.com/office/powerpoint/2010/main" val="5392119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B594F-1AC2-F888-C150-58F427D20F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3897DA-432E-0811-84FB-26E4034BCA17}"/>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121CD2D7-87DE-20B8-D4DB-D5B9E97618CB}"/>
              </a:ext>
            </a:extLst>
          </p:cNvPr>
          <p:cNvSpPr txBox="1">
            <a:spLocks/>
          </p:cNvSpPr>
          <p:nvPr/>
        </p:nvSpPr>
        <p:spPr>
          <a:xfrm>
            <a:off x="1191344" y="1796902"/>
            <a:ext cx="6943165" cy="463163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ptos" panose="020B0004020202020204" pitchFamily="34" charset="0"/>
              </a:rPr>
              <a:t>FIHOP Membership Requirements</a:t>
            </a:r>
            <a:endParaRPr lang="en-US" sz="1200" b="1" i="1">
              <a:solidFill>
                <a:srgbClr val="002060"/>
              </a:solidFill>
              <a:highlight>
                <a:srgbClr val="FFFFFF"/>
              </a:highlight>
              <a:latin typeface="Aptos" panose="020B0004020202020204" pitchFamily="34" charset="0"/>
            </a:endParaRPr>
          </a:p>
          <a:p>
            <a:r>
              <a:rPr lang="en-US" i="1">
                <a:solidFill>
                  <a:srgbClr val="002060"/>
                </a:solidFill>
                <a:highlight>
                  <a:srgbClr val="FFFFFF"/>
                </a:highlight>
                <a:latin typeface="adelle"/>
              </a:rPr>
              <a:t>Members must commit a minimum of $250,000 to the pool. MHC endorses the program by funding up to 10% of each loan. </a:t>
            </a:r>
          </a:p>
          <a:p>
            <a:r>
              <a:rPr lang="en-US" i="1">
                <a:solidFill>
                  <a:srgbClr val="002060"/>
                </a:solidFill>
                <a:highlight>
                  <a:srgbClr val="FFFFFF"/>
                </a:highlight>
                <a:latin typeface="adelle"/>
              </a:rPr>
              <a:t>Members participate in each loan to the extent of their commitment to the FIHOP pool and funds are only drawn down from a participant’s commitment at the time a loan is closed. </a:t>
            </a:r>
            <a:endParaRPr lang="en-US" i="1">
              <a:solidFill>
                <a:srgbClr val="002060"/>
              </a:solidFill>
              <a:highlight>
                <a:srgbClr val="FFFFFF"/>
              </a:highlight>
              <a:latin typeface="Aptos" panose="020B0004020202020204" pitchFamily="34" charset="0"/>
            </a:endParaRPr>
          </a:p>
          <a:p>
            <a:endParaRPr lang="en-US" i="1">
              <a:solidFill>
                <a:srgbClr val="002060"/>
              </a:solidFill>
              <a:highlight>
                <a:srgbClr val="FFFFFF"/>
              </a:highlight>
              <a:latin typeface="adelle"/>
            </a:endParaRPr>
          </a:p>
        </p:txBody>
      </p:sp>
      <p:pic>
        <p:nvPicPr>
          <p:cNvPr id="10" name="Picture 9">
            <a:extLst>
              <a:ext uri="{FF2B5EF4-FFF2-40B4-BE49-F238E27FC236}">
                <a16:creationId xmlns:a16="http://schemas.microsoft.com/office/drawing/2014/main" id="{626625B8-CD89-8046-2FDD-BA76DF2979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22A6A13A-4106-99E7-BFFB-F34FBD18141F}"/>
              </a:ext>
            </a:extLst>
          </p:cNvPr>
          <p:cNvPicPr>
            <a:picLocks noChangeAspect="1"/>
          </p:cNvPicPr>
          <p:nvPr/>
        </p:nvPicPr>
        <p:blipFill>
          <a:blip r:embed="rId4"/>
          <a:stretch>
            <a:fillRect/>
          </a:stretch>
        </p:blipFill>
        <p:spPr>
          <a:xfrm>
            <a:off x="7965284" y="2137023"/>
            <a:ext cx="3388516" cy="1906582"/>
          </a:xfrm>
          <a:prstGeom prst="rect">
            <a:avLst/>
          </a:prstGeom>
        </p:spPr>
      </p:pic>
    </p:spTree>
    <p:extLst>
      <p:ext uri="{BB962C8B-B14F-4D97-AF65-F5344CB8AC3E}">
        <p14:creationId xmlns:p14="http://schemas.microsoft.com/office/powerpoint/2010/main" val="42092906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0DC12-A3FD-A278-D3C6-A420E43D2D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7446C-259A-2D53-5E97-D876A0C1AFAA}"/>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FA6923AC-6C64-D44A-B612-4D64CDA10215}"/>
              </a:ext>
            </a:extLst>
          </p:cNvPr>
          <p:cNvSpPr txBox="1">
            <a:spLocks/>
          </p:cNvSpPr>
          <p:nvPr/>
        </p:nvSpPr>
        <p:spPr>
          <a:xfrm>
            <a:off x="1191344" y="1796903"/>
            <a:ext cx="8144042" cy="22328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ptos" panose="020B0004020202020204" pitchFamily="34" charset="0"/>
              </a:rPr>
              <a:t>FIHOP Board of Directors</a:t>
            </a:r>
            <a:endParaRPr lang="en-US" sz="1200" b="1" i="1">
              <a:solidFill>
                <a:srgbClr val="002060"/>
              </a:solidFill>
              <a:highlight>
                <a:srgbClr val="FFFFFF"/>
              </a:highlight>
              <a:latin typeface="Aptos" panose="020B0004020202020204" pitchFamily="34" charset="0"/>
            </a:endParaRPr>
          </a:p>
          <a:p>
            <a:r>
              <a:rPr lang="en-US" i="1">
                <a:solidFill>
                  <a:srgbClr val="002060"/>
                </a:solidFill>
                <a:highlight>
                  <a:srgbClr val="FFFFFF"/>
                </a:highlight>
                <a:latin typeface="adelle"/>
              </a:rPr>
              <a:t>Consists of one member from each participating financial institution and one from MHC.</a:t>
            </a:r>
          </a:p>
        </p:txBody>
      </p:sp>
      <p:pic>
        <p:nvPicPr>
          <p:cNvPr id="10" name="Picture 9">
            <a:extLst>
              <a:ext uri="{FF2B5EF4-FFF2-40B4-BE49-F238E27FC236}">
                <a16:creationId xmlns:a16="http://schemas.microsoft.com/office/drawing/2014/main" id="{F92C5C2D-17F8-FF69-218E-796FAA0FC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86066A97-70B8-EB1D-EA14-54D74FB6B665}"/>
              </a:ext>
            </a:extLst>
          </p:cNvPr>
          <p:cNvPicPr>
            <a:picLocks noChangeAspect="1"/>
          </p:cNvPicPr>
          <p:nvPr/>
        </p:nvPicPr>
        <p:blipFill>
          <a:blip r:embed="rId4"/>
          <a:stretch>
            <a:fillRect/>
          </a:stretch>
        </p:blipFill>
        <p:spPr>
          <a:xfrm>
            <a:off x="9452343" y="2151622"/>
            <a:ext cx="2070681" cy="1165089"/>
          </a:xfrm>
          <a:prstGeom prst="rect">
            <a:avLst/>
          </a:prstGeom>
        </p:spPr>
      </p:pic>
      <p:sp>
        <p:nvSpPr>
          <p:cNvPr id="6" name="TextBox 5">
            <a:extLst>
              <a:ext uri="{FF2B5EF4-FFF2-40B4-BE49-F238E27FC236}">
                <a16:creationId xmlns:a16="http://schemas.microsoft.com/office/drawing/2014/main" id="{FFB4144D-5B1F-938C-D98C-6D027DC4B00C}"/>
              </a:ext>
            </a:extLst>
          </p:cNvPr>
          <p:cNvSpPr txBox="1"/>
          <p:nvPr/>
        </p:nvSpPr>
        <p:spPr>
          <a:xfrm>
            <a:off x="1956354" y="4185361"/>
            <a:ext cx="8279291" cy="1938992"/>
          </a:xfrm>
          <a:prstGeom prst="rect">
            <a:avLst/>
          </a:prstGeom>
          <a:noFill/>
        </p:spPr>
        <p:txBody>
          <a:bodyPr wrap="square">
            <a:spAutoFit/>
          </a:bodyPr>
          <a:lstStyle/>
          <a:p>
            <a:pPr marL="0" indent="0" algn="ctr">
              <a:buNone/>
            </a:pPr>
            <a:r>
              <a:rPr lang="en-US" sz="2000" b="1" i="1">
                <a:solidFill>
                  <a:srgbClr val="002060"/>
                </a:solidFill>
                <a:effectLst/>
                <a:latin typeface="adelle"/>
              </a:rPr>
              <a:t>Board of Directors (Officers)</a:t>
            </a:r>
          </a:p>
          <a:p>
            <a:pPr marL="0" indent="0" algn="ctr">
              <a:buNone/>
            </a:pPr>
            <a:r>
              <a:rPr lang="en-US" sz="2000" i="1">
                <a:solidFill>
                  <a:srgbClr val="002060"/>
                </a:solidFill>
                <a:effectLst/>
                <a:latin typeface="adelle"/>
              </a:rPr>
              <a:t>Chairman – Jason Duren,</a:t>
            </a:r>
            <a:r>
              <a:rPr lang="en-US" sz="2000" i="1">
                <a:solidFill>
                  <a:srgbClr val="002060"/>
                </a:solidFill>
                <a:latin typeface="adelle"/>
              </a:rPr>
              <a:t> </a:t>
            </a:r>
            <a:r>
              <a:rPr lang="en-US" sz="2000" i="1">
                <a:solidFill>
                  <a:srgbClr val="002060"/>
                </a:solidFill>
                <a:effectLst/>
                <a:latin typeface="adelle"/>
              </a:rPr>
              <a:t>Huntington Bank</a:t>
            </a:r>
          </a:p>
          <a:p>
            <a:pPr algn="ctr"/>
            <a:r>
              <a:rPr lang="en-US" sz="2000" i="1">
                <a:solidFill>
                  <a:srgbClr val="002060"/>
                </a:solidFill>
                <a:effectLst/>
                <a:latin typeface="adelle"/>
              </a:rPr>
              <a:t>Vice-Chairman </a:t>
            </a:r>
            <a:r>
              <a:rPr lang="en-US" sz="2000" i="1">
                <a:solidFill>
                  <a:srgbClr val="002060"/>
                </a:solidFill>
                <a:latin typeface="adelle"/>
              </a:rPr>
              <a:t>–</a:t>
            </a:r>
            <a:r>
              <a:rPr lang="en-US" sz="2000" i="1">
                <a:solidFill>
                  <a:srgbClr val="002060"/>
                </a:solidFill>
                <a:effectLst/>
                <a:latin typeface="adelle"/>
              </a:rPr>
              <a:t> Bernard Bridges, Trustmark</a:t>
            </a:r>
          </a:p>
          <a:p>
            <a:pPr marL="0" indent="0" algn="ctr">
              <a:buNone/>
            </a:pPr>
            <a:r>
              <a:rPr lang="en-US" sz="2000" i="1">
                <a:solidFill>
                  <a:srgbClr val="002060"/>
                </a:solidFill>
                <a:effectLst/>
                <a:latin typeface="adelle"/>
              </a:rPr>
              <a:t>Secretary/Treasurer – Steven Cooksey, Great Southern Bank</a:t>
            </a:r>
          </a:p>
          <a:p>
            <a:pPr algn="ctr"/>
            <a:r>
              <a:rPr lang="en-US" sz="2000" i="1">
                <a:solidFill>
                  <a:srgbClr val="002060"/>
                </a:solidFill>
                <a:effectLst/>
                <a:latin typeface="adelle"/>
              </a:rPr>
              <a:t>President </a:t>
            </a:r>
            <a:r>
              <a:rPr lang="en-US" sz="2000" i="1">
                <a:solidFill>
                  <a:srgbClr val="002060"/>
                </a:solidFill>
                <a:latin typeface="adelle"/>
              </a:rPr>
              <a:t>–</a:t>
            </a:r>
            <a:r>
              <a:rPr lang="en-US" sz="2000" i="1">
                <a:solidFill>
                  <a:srgbClr val="002060"/>
                </a:solidFill>
                <a:effectLst/>
                <a:latin typeface="adelle"/>
              </a:rPr>
              <a:t> David Hancock, MHC</a:t>
            </a:r>
          </a:p>
          <a:p>
            <a:pPr algn="ctr"/>
            <a:r>
              <a:rPr lang="en-US" sz="2000" i="1">
                <a:solidFill>
                  <a:srgbClr val="002060"/>
                </a:solidFill>
                <a:effectLst/>
                <a:latin typeface="adelle"/>
              </a:rPr>
              <a:t>Administrator </a:t>
            </a:r>
            <a:r>
              <a:rPr lang="en-US" sz="2000" i="1">
                <a:solidFill>
                  <a:srgbClr val="002060"/>
                </a:solidFill>
                <a:latin typeface="adelle"/>
              </a:rPr>
              <a:t>–</a:t>
            </a:r>
            <a:r>
              <a:rPr lang="en-US" sz="2000" i="1">
                <a:solidFill>
                  <a:srgbClr val="002060"/>
                </a:solidFill>
                <a:effectLst/>
                <a:latin typeface="adelle"/>
              </a:rPr>
              <a:t> Matthew Bolton, MHC</a:t>
            </a:r>
          </a:p>
        </p:txBody>
      </p:sp>
    </p:spTree>
    <p:extLst>
      <p:ext uri="{BB962C8B-B14F-4D97-AF65-F5344CB8AC3E}">
        <p14:creationId xmlns:p14="http://schemas.microsoft.com/office/powerpoint/2010/main" val="7412072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350E0-17BC-665C-D1B4-8AC517774F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505963-CC08-8CCD-E71B-BB6D9B459C4A}"/>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sp>
        <p:nvSpPr>
          <p:cNvPr id="4" name="Content Placeholder 2">
            <a:extLst>
              <a:ext uri="{FF2B5EF4-FFF2-40B4-BE49-F238E27FC236}">
                <a16:creationId xmlns:a16="http://schemas.microsoft.com/office/drawing/2014/main" id="{D8366783-4585-DA94-6C4B-78F8C3428B0B}"/>
              </a:ext>
            </a:extLst>
          </p:cNvPr>
          <p:cNvSpPr txBox="1">
            <a:spLocks/>
          </p:cNvSpPr>
          <p:nvPr/>
        </p:nvSpPr>
        <p:spPr>
          <a:xfrm>
            <a:off x="914896" y="1492723"/>
            <a:ext cx="10100434" cy="10165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solidFill>
                  <a:srgbClr val="002060"/>
                </a:solidFill>
                <a:latin typeface="adelle"/>
              </a:rPr>
              <a:t>FINANCIAL INSTITUTIONS HOUSING OPPORTUNITIES POOL (FIHOP)</a:t>
            </a:r>
          </a:p>
          <a:p>
            <a:pPr marL="0" indent="0">
              <a:buNone/>
            </a:pPr>
            <a:r>
              <a:rPr lang="en-US" i="1">
                <a:solidFill>
                  <a:srgbClr val="002060"/>
                </a:solidFill>
                <a:highlight>
                  <a:srgbClr val="FFFFFF"/>
                </a:highlight>
                <a:latin typeface="Aptos" panose="020B0004020202020204" pitchFamily="34" charset="0"/>
              </a:rPr>
              <a:t>FIHOP Board of Directors (Members)</a:t>
            </a:r>
            <a:endParaRPr lang="en-US" sz="1200" b="1" i="1">
              <a:solidFill>
                <a:srgbClr val="002060"/>
              </a:solidFill>
              <a:highlight>
                <a:srgbClr val="FFFFFF"/>
              </a:highlight>
              <a:latin typeface="Aptos" panose="020B0004020202020204" pitchFamily="34" charset="0"/>
            </a:endParaRPr>
          </a:p>
        </p:txBody>
      </p:sp>
      <p:pic>
        <p:nvPicPr>
          <p:cNvPr id="10" name="Picture 9">
            <a:extLst>
              <a:ext uri="{FF2B5EF4-FFF2-40B4-BE49-F238E27FC236}">
                <a16:creationId xmlns:a16="http://schemas.microsoft.com/office/drawing/2014/main" id="{6338A04A-E366-8045-68EF-0CAF093240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3" name="Picture 2">
            <a:extLst>
              <a:ext uri="{FF2B5EF4-FFF2-40B4-BE49-F238E27FC236}">
                <a16:creationId xmlns:a16="http://schemas.microsoft.com/office/drawing/2014/main" id="{3A9FB009-7B04-0163-0AEF-76445CA6FEEE}"/>
              </a:ext>
            </a:extLst>
          </p:cNvPr>
          <p:cNvPicPr>
            <a:picLocks noChangeAspect="1"/>
          </p:cNvPicPr>
          <p:nvPr/>
        </p:nvPicPr>
        <p:blipFill>
          <a:blip r:embed="rId4"/>
          <a:stretch>
            <a:fillRect/>
          </a:stretch>
        </p:blipFill>
        <p:spPr>
          <a:xfrm>
            <a:off x="9628960" y="2140432"/>
            <a:ext cx="1204731" cy="677854"/>
          </a:xfrm>
          <a:prstGeom prst="rect">
            <a:avLst/>
          </a:prstGeom>
        </p:spPr>
      </p:pic>
      <p:sp>
        <p:nvSpPr>
          <p:cNvPr id="7" name="TextBox 6">
            <a:extLst>
              <a:ext uri="{FF2B5EF4-FFF2-40B4-BE49-F238E27FC236}">
                <a16:creationId xmlns:a16="http://schemas.microsoft.com/office/drawing/2014/main" id="{9188E072-3ADA-BF70-712B-C54BB761E8CE}"/>
              </a:ext>
            </a:extLst>
          </p:cNvPr>
          <p:cNvSpPr txBox="1"/>
          <p:nvPr/>
        </p:nvSpPr>
        <p:spPr>
          <a:xfrm>
            <a:off x="838200" y="2850842"/>
            <a:ext cx="5390211" cy="3086871"/>
          </a:xfrm>
          <a:prstGeom prst="rect">
            <a:avLst/>
          </a:prstGeom>
          <a:noFill/>
        </p:spPr>
        <p:txBody>
          <a:bodyPr wrap="square">
            <a:spAutoFit/>
          </a:bodyPr>
          <a:lstStyle/>
          <a:p>
            <a:pPr marL="0" indent="0">
              <a:lnSpc>
                <a:spcPct val="150000"/>
              </a:lnSpc>
              <a:buNone/>
            </a:pPr>
            <a:r>
              <a:rPr lang="en-US" sz="2200" i="1">
                <a:solidFill>
                  <a:srgbClr val="002060"/>
                </a:solidFill>
                <a:latin typeface="adelle"/>
              </a:rPr>
              <a:t>Tracy Alford, Citizens National Bank</a:t>
            </a:r>
          </a:p>
          <a:p>
            <a:pPr marL="0" indent="0">
              <a:lnSpc>
                <a:spcPct val="150000"/>
              </a:lnSpc>
              <a:buNone/>
            </a:pPr>
            <a:r>
              <a:rPr lang="en-US" sz="2200" i="1">
                <a:solidFill>
                  <a:srgbClr val="002060"/>
                </a:solidFill>
                <a:latin typeface="adelle"/>
              </a:rPr>
              <a:t>Della Brewster, BNA Bank</a:t>
            </a:r>
          </a:p>
          <a:p>
            <a:pPr marL="0" indent="0">
              <a:lnSpc>
                <a:spcPct val="150000"/>
              </a:lnSpc>
              <a:buNone/>
            </a:pPr>
            <a:r>
              <a:rPr lang="en-US" sz="2200" i="1">
                <a:solidFill>
                  <a:srgbClr val="002060"/>
                </a:solidFill>
                <a:latin typeface="adelle"/>
              </a:rPr>
              <a:t>Sandy Collins, </a:t>
            </a:r>
            <a:r>
              <a:rPr lang="en-US" sz="2200" i="1" err="1">
                <a:solidFill>
                  <a:srgbClr val="002060"/>
                </a:solidFill>
                <a:latin typeface="adelle"/>
              </a:rPr>
              <a:t>BankFirst</a:t>
            </a:r>
            <a:r>
              <a:rPr lang="en-US" sz="2200" i="1">
                <a:solidFill>
                  <a:srgbClr val="002060"/>
                </a:solidFill>
                <a:latin typeface="adelle"/>
              </a:rPr>
              <a:t> Financial Services</a:t>
            </a:r>
          </a:p>
          <a:p>
            <a:pPr marL="0" indent="0">
              <a:lnSpc>
                <a:spcPct val="150000"/>
              </a:lnSpc>
              <a:buNone/>
            </a:pPr>
            <a:r>
              <a:rPr lang="en-US" sz="2200" i="1">
                <a:solidFill>
                  <a:srgbClr val="002060"/>
                </a:solidFill>
                <a:latin typeface="adelle"/>
              </a:rPr>
              <a:t>Chad Boarman, </a:t>
            </a:r>
            <a:r>
              <a:rPr lang="en-US" sz="2200" i="1" err="1">
                <a:solidFill>
                  <a:srgbClr val="002060"/>
                </a:solidFill>
                <a:latin typeface="adelle"/>
              </a:rPr>
              <a:t>BankPlus</a:t>
            </a:r>
            <a:endParaRPr lang="en-US" sz="2200" i="1">
              <a:solidFill>
                <a:srgbClr val="002060"/>
              </a:solidFill>
              <a:latin typeface="adelle"/>
            </a:endParaRPr>
          </a:p>
          <a:p>
            <a:pPr marL="0" indent="0">
              <a:lnSpc>
                <a:spcPct val="150000"/>
              </a:lnSpc>
              <a:buNone/>
            </a:pPr>
            <a:r>
              <a:rPr lang="en-US" sz="2200" i="1">
                <a:solidFill>
                  <a:srgbClr val="002060"/>
                </a:solidFill>
                <a:latin typeface="adelle"/>
              </a:rPr>
              <a:t>Jason Lunceford, CB&amp;S Bank</a:t>
            </a:r>
          </a:p>
          <a:p>
            <a:pPr marL="0" indent="0">
              <a:lnSpc>
                <a:spcPct val="150000"/>
              </a:lnSpc>
              <a:buNone/>
            </a:pPr>
            <a:r>
              <a:rPr lang="en-US" sz="2200" i="1">
                <a:solidFill>
                  <a:srgbClr val="002060"/>
                </a:solidFill>
                <a:latin typeface="adelle"/>
              </a:rPr>
              <a:t>William Lehr, Community Bank of MS</a:t>
            </a:r>
          </a:p>
        </p:txBody>
      </p:sp>
      <p:sp>
        <p:nvSpPr>
          <p:cNvPr id="9" name="TextBox 8">
            <a:extLst>
              <a:ext uri="{FF2B5EF4-FFF2-40B4-BE49-F238E27FC236}">
                <a16:creationId xmlns:a16="http://schemas.microsoft.com/office/drawing/2014/main" id="{F5D079B3-DAB7-8116-2314-D30647D37BB0}"/>
              </a:ext>
            </a:extLst>
          </p:cNvPr>
          <p:cNvSpPr txBox="1"/>
          <p:nvPr/>
        </p:nvSpPr>
        <p:spPr>
          <a:xfrm>
            <a:off x="6129103" y="2850842"/>
            <a:ext cx="5390211" cy="3086871"/>
          </a:xfrm>
          <a:prstGeom prst="rect">
            <a:avLst/>
          </a:prstGeom>
          <a:noFill/>
        </p:spPr>
        <p:txBody>
          <a:bodyPr wrap="square">
            <a:spAutoFit/>
          </a:bodyPr>
          <a:lstStyle/>
          <a:p>
            <a:pPr>
              <a:lnSpc>
                <a:spcPct val="150000"/>
              </a:lnSpc>
            </a:pPr>
            <a:r>
              <a:rPr lang="en-US" sz="2200" i="1">
                <a:solidFill>
                  <a:srgbClr val="002060"/>
                </a:solidFill>
                <a:latin typeface="adelle"/>
              </a:rPr>
              <a:t>Dwayne Myers, First Security Bank</a:t>
            </a:r>
          </a:p>
          <a:p>
            <a:pPr>
              <a:lnSpc>
                <a:spcPct val="150000"/>
              </a:lnSpc>
            </a:pPr>
            <a:r>
              <a:rPr lang="en-US" sz="2200" i="1">
                <a:solidFill>
                  <a:srgbClr val="002060"/>
                </a:solidFill>
                <a:latin typeface="adelle"/>
              </a:rPr>
              <a:t>Mark Wernette, FSNB N.A.</a:t>
            </a:r>
          </a:p>
          <a:p>
            <a:pPr>
              <a:lnSpc>
                <a:spcPct val="150000"/>
              </a:lnSpc>
            </a:pPr>
            <a:r>
              <a:rPr lang="en-US" sz="2200" i="1">
                <a:solidFill>
                  <a:srgbClr val="002060"/>
                </a:solidFill>
                <a:latin typeface="adelle"/>
              </a:rPr>
              <a:t>Steven Cooksey, Great Southern Bank</a:t>
            </a:r>
          </a:p>
          <a:p>
            <a:pPr>
              <a:lnSpc>
                <a:spcPct val="150000"/>
              </a:lnSpc>
            </a:pPr>
            <a:r>
              <a:rPr lang="en-US" sz="2200" i="1">
                <a:solidFill>
                  <a:srgbClr val="002060"/>
                </a:solidFill>
                <a:latin typeface="adelle"/>
              </a:rPr>
              <a:t>Anthony Montgomery, Hancock Whitney</a:t>
            </a:r>
          </a:p>
          <a:p>
            <a:pPr>
              <a:lnSpc>
                <a:spcPct val="150000"/>
              </a:lnSpc>
            </a:pPr>
            <a:r>
              <a:rPr lang="en-US" sz="2200" i="1">
                <a:solidFill>
                  <a:srgbClr val="002060"/>
                </a:solidFill>
                <a:latin typeface="adelle"/>
              </a:rPr>
              <a:t>David Hancock, Mississippi Home Corp</a:t>
            </a:r>
          </a:p>
          <a:p>
            <a:pPr>
              <a:lnSpc>
                <a:spcPct val="150000"/>
              </a:lnSpc>
            </a:pPr>
            <a:r>
              <a:rPr lang="en-US" sz="2200" i="1">
                <a:solidFill>
                  <a:srgbClr val="002060"/>
                </a:solidFill>
                <a:latin typeface="adelle"/>
              </a:rPr>
              <a:t>Matthew Creekmore, Renasant Bank</a:t>
            </a:r>
          </a:p>
        </p:txBody>
      </p:sp>
    </p:spTree>
    <p:extLst>
      <p:ext uri="{BB962C8B-B14F-4D97-AF65-F5344CB8AC3E}">
        <p14:creationId xmlns:p14="http://schemas.microsoft.com/office/powerpoint/2010/main" val="39124794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3AD3F-933C-5C8A-F1F9-0E256114D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8B1CE5-3305-13BD-9368-5E906AA217F3}"/>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pic>
        <p:nvPicPr>
          <p:cNvPr id="10" name="Picture 9">
            <a:extLst>
              <a:ext uri="{FF2B5EF4-FFF2-40B4-BE49-F238E27FC236}">
                <a16:creationId xmlns:a16="http://schemas.microsoft.com/office/drawing/2014/main" id="{EDF21245-E232-0F9D-3807-48D020D525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pic>
        <p:nvPicPr>
          <p:cNvPr id="6" name="Picture 5" descr="A picture containing orange, outdoor object&#10;&#10;AI-generated content may be incorrect.">
            <a:extLst>
              <a:ext uri="{FF2B5EF4-FFF2-40B4-BE49-F238E27FC236}">
                <a16:creationId xmlns:a16="http://schemas.microsoft.com/office/drawing/2014/main" id="{C4F62D97-B667-DBA0-DEE0-6696F2EE62EA}"/>
              </a:ext>
            </a:extLst>
          </p:cNvPr>
          <p:cNvPicPr/>
          <p:nvPr/>
        </p:nvPicPr>
        <p:blipFill>
          <a:blip r:embed="rId4">
            <a:extLst>
              <a:ext uri="{28A0092B-C50C-407E-A947-70E740481C1C}">
                <a14:useLocalDpi xmlns:a14="http://schemas.microsoft.com/office/drawing/2010/main" val="0"/>
              </a:ext>
            </a:extLst>
          </a:blip>
          <a:stretch>
            <a:fillRect/>
          </a:stretch>
        </p:blipFill>
        <p:spPr>
          <a:xfrm rot="5400000">
            <a:off x="3738401" y="704054"/>
            <a:ext cx="4465629" cy="6374970"/>
          </a:xfrm>
          <a:prstGeom prst="rect">
            <a:avLst/>
          </a:prstGeom>
        </p:spPr>
      </p:pic>
      <p:sp>
        <p:nvSpPr>
          <p:cNvPr id="8" name="Title 1">
            <a:extLst>
              <a:ext uri="{FF2B5EF4-FFF2-40B4-BE49-F238E27FC236}">
                <a16:creationId xmlns:a16="http://schemas.microsoft.com/office/drawing/2014/main" id="{78872648-F31E-5D4F-1218-F7FEEF1915DA}"/>
              </a:ext>
            </a:extLst>
          </p:cNvPr>
          <p:cNvSpPr txBox="1">
            <a:spLocks/>
          </p:cNvSpPr>
          <p:nvPr/>
        </p:nvSpPr>
        <p:spPr>
          <a:xfrm>
            <a:off x="713416" y="31277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a:solidFill>
                  <a:schemeClr val="bg1"/>
                </a:solidFill>
              </a:rPr>
              <a:t>QUESTIONS</a:t>
            </a:r>
            <a:endParaRPr lang="en-US" sz="4800">
              <a:solidFill>
                <a:schemeClr val="bg1"/>
              </a:solidFill>
            </a:endParaRPr>
          </a:p>
        </p:txBody>
      </p:sp>
    </p:spTree>
    <p:extLst>
      <p:ext uri="{BB962C8B-B14F-4D97-AF65-F5344CB8AC3E}">
        <p14:creationId xmlns:p14="http://schemas.microsoft.com/office/powerpoint/2010/main" val="121385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5F91C-BAF0-E47C-CC85-0848E7EA17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77271-EEC3-2994-9BB7-33316592AE58}"/>
              </a:ext>
            </a:extLst>
          </p:cNvPr>
          <p:cNvSpPr>
            <a:spLocks noGrp="1"/>
          </p:cNvSpPr>
          <p:nvPr>
            <p:ph type="title"/>
          </p:nvPr>
        </p:nvSpPr>
        <p:spPr/>
        <p:txBody>
          <a:bodyPr>
            <a:normAutofit/>
          </a:bodyPr>
          <a:lstStyle/>
          <a:p>
            <a:pPr algn="ctr"/>
            <a:r>
              <a:rPr lang="en-US" sz="4000" b="1">
                <a:solidFill>
                  <a:schemeClr val="accent4"/>
                </a:solidFill>
              </a:rPr>
              <a:t>MHC Construction Lending Programs</a:t>
            </a:r>
            <a:endParaRPr lang="en-US" sz="4000"/>
          </a:p>
        </p:txBody>
      </p:sp>
      <p:pic>
        <p:nvPicPr>
          <p:cNvPr id="10" name="Picture 9">
            <a:extLst>
              <a:ext uri="{FF2B5EF4-FFF2-40B4-BE49-F238E27FC236}">
                <a16:creationId xmlns:a16="http://schemas.microsoft.com/office/drawing/2014/main" id="{1878D3B3-DE23-1ADE-BD9B-0C8320EDC6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85" y="6124353"/>
            <a:ext cx="574451" cy="608360"/>
          </a:xfrm>
          <a:prstGeom prst="rect">
            <a:avLst/>
          </a:prstGeom>
        </p:spPr>
      </p:pic>
      <p:sp>
        <p:nvSpPr>
          <p:cNvPr id="3" name="Content Placeholder 2">
            <a:extLst>
              <a:ext uri="{FF2B5EF4-FFF2-40B4-BE49-F238E27FC236}">
                <a16:creationId xmlns:a16="http://schemas.microsoft.com/office/drawing/2014/main" id="{CE944EC3-6382-1C47-AF39-BF168E0A7AF5}"/>
              </a:ext>
            </a:extLst>
          </p:cNvPr>
          <p:cNvSpPr txBox="1">
            <a:spLocks/>
          </p:cNvSpPr>
          <p:nvPr/>
        </p:nvSpPr>
        <p:spPr>
          <a:xfrm>
            <a:off x="2624417" y="1796903"/>
            <a:ext cx="6943165" cy="5954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a:solidFill>
                  <a:srgbClr val="002060"/>
                </a:solidFill>
                <a:latin typeface="adelle"/>
              </a:rPr>
              <a:t>MHC CONSTRUCTION LENDING DEPT STAFF</a:t>
            </a:r>
          </a:p>
        </p:txBody>
      </p:sp>
      <p:sp>
        <p:nvSpPr>
          <p:cNvPr id="4" name="Content Placeholder 2">
            <a:extLst>
              <a:ext uri="{FF2B5EF4-FFF2-40B4-BE49-F238E27FC236}">
                <a16:creationId xmlns:a16="http://schemas.microsoft.com/office/drawing/2014/main" id="{6AC63649-901C-A5C4-33E6-2F3214DD620A}"/>
              </a:ext>
            </a:extLst>
          </p:cNvPr>
          <p:cNvSpPr txBox="1">
            <a:spLocks/>
          </p:cNvSpPr>
          <p:nvPr/>
        </p:nvSpPr>
        <p:spPr>
          <a:xfrm>
            <a:off x="703730" y="2868078"/>
            <a:ext cx="4752041" cy="1403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b="1">
                <a:solidFill>
                  <a:schemeClr val="accent4"/>
                </a:solidFill>
                <a:latin typeface="adelle"/>
              </a:rPr>
              <a:t>Matthew Bolton</a:t>
            </a:r>
          </a:p>
          <a:p>
            <a:pPr marL="0" indent="0" algn="ctr">
              <a:buNone/>
            </a:pPr>
            <a:r>
              <a:rPr lang="en-US" sz="2400">
                <a:solidFill>
                  <a:schemeClr val="accent4"/>
                </a:solidFill>
                <a:latin typeface="adelle"/>
              </a:rPr>
              <a:t>matthew.bolton@mshc.com</a:t>
            </a:r>
          </a:p>
          <a:p>
            <a:pPr marL="0" indent="0" algn="ctr">
              <a:buNone/>
            </a:pPr>
            <a:r>
              <a:rPr lang="en-US" sz="2400">
                <a:solidFill>
                  <a:schemeClr val="accent4"/>
                </a:solidFill>
                <a:latin typeface="adelle"/>
              </a:rPr>
              <a:t>601-718-4639</a:t>
            </a:r>
          </a:p>
        </p:txBody>
      </p:sp>
      <p:sp>
        <p:nvSpPr>
          <p:cNvPr id="5" name="Content Placeholder 2">
            <a:extLst>
              <a:ext uri="{FF2B5EF4-FFF2-40B4-BE49-F238E27FC236}">
                <a16:creationId xmlns:a16="http://schemas.microsoft.com/office/drawing/2014/main" id="{0CE52939-325A-0D41-7B2A-022622E7D654}"/>
              </a:ext>
            </a:extLst>
          </p:cNvPr>
          <p:cNvSpPr txBox="1">
            <a:spLocks/>
          </p:cNvSpPr>
          <p:nvPr/>
        </p:nvSpPr>
        <p:spPr>
          <a:xfrm>
            <a:off x="3719978" y="4157221"/>
            <a:ext cx="4752041" cy="1403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b="1">
                <a:solidFill>
                  <a:schemeClr val="accent4"/>
                </a:solidFill>
                <a:latin typeface="adelle"/>
              </a:rPr>
              <a:t>Linda Daniels</a:t>
            </a:r>
          </a:p>
          <a:p>
            <a:pPr marL="0" indent="0" algn="ctr">
              <a:buNone/>
            </a:pPr>
            <a:r>
              <a:rPr lang="en-US" sz="2400">
                <a:solidFill>
                  <a:schemeClr val="accent4"/>
                </a:solidFill>
                <a:latin typeface="adelle"/>
              </a:rPr>
              <a:t>linda.daniels@mshc.com</a:t>
            </a:r>
          </a:p>
          <a:p>
            <a:pPr marL="0" indent="0" algn="ctr">
              <a:buNone/>
            </a:pPr>
            <a:r>
              <a:rPr lang="en-US" sz="2400">
                <a:solidFill>
                  <a:schemeClr val="accent4"/>
                </a:solidFill>
                <a:latin typeface="adelle"/>
              </a:rPr>
              <a:t>601-718-4696</a:t>
            </a:r>
          </a:p>
        </p:txBody>
      </p:sp>
      <p:sp>
        <p:nvSpPr>
          <p:cNvPr id="7" name="Content Placeholder 2">
            <a:extLst>
              <a:ext uri="{FF2B5EF4-FFF2-40B4-BE49-F238E27FC236}">
                <a16:creationId xmlns:a16="http://schemas.microsoft.com/office/drawing/2014/main" id="{1140F168-5328-66A3-18C1-1BFBACED0953}"/>
              </a:ext>
            </a:extLst>
          </p:cNvPr>
          <p:cNvSpPr txBox="1">
            <a:spLocks/>
          </p:cNvSpPr>
          <p:nvPr/>
        </p:nvSpPr>
        <p:spPr>
          <a:xfrm>
            <a:off x="6736231" y="2868078"/>
            <a:ext cx="4752041" cy="1403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b="1">
                <a:solidFill>
                  <a:schemeClr val="accent4"/>
                </a:solidFill>
                <a:latin typeface="adelle"/>
              </a:rPr>
              <a:t>David Hancock</a:t>
            </a:r>
          </a:p>
          <a:p>
            <a:pPr marL="0" indent="0" algn="ctr">
              <a:buNone/>
            </a:pPr>
            <a:r>
              <a:rPr lang="en-US" sz="2400">
                <a:solidFill>
                  <a:schemeClr val="accent4"/>
                </a:solidFill>
                <a:latin typeface="adelle"/>
              </a:rPr>
              <a:t>david.hancock@mshc.com</a:t>
            </a:r>
          </a:p>
          <a:p>
            <a:pPr marL="0" indent="0" algn="ctr">
              <a:buNone/>
            </a:pPr>
            <a:r>
              <a:rPr lang="en-US" sz="2400">
                <a:solidFill>
                  <a:schemeClr val="accent4"/>
                </a:solidFill>
                <a:latin typeface="adelle"/>
              </a:rPr>
              <a:t>601-718-4620</a:t>
            </a:r>
          </a:p>
        </p:txBody>
      </p:sp>
      <p:pic>
        <p:nvPicPr>
          <p:cNvPr id="9" name="Picture 8">
            <a:extLst>
              <a:ext uri="{FF2B5EF4-FFF2-40B4-BE49-F238E27FC236}">
                <a16:creationId xmlns:a16="http://schemas.microsoft.com/office/drawing/2014/main" id="{4A5ADE6C-A61B-BB19-2E6A-9DA52FB2318B}"/>
              </a:ext>
            </a:extLst>
          </p:cNvPr>
          <p:cNvPicPr/>
          <p:nvPr/>
        </p:nvPicPr>
        <p:blipFill>
          <a:blip r:embed="rId4">
            <a:extLst>
              <a:ext uri="{28A0092B-C50C-407E-A947-70E740481C1C}">
                <a14:useLocalDpi xmlns:a14="http://schemas.microsoft.com/office/drawing/2010/main" val="0"/>
              </a:ext>
            </a:extLst>
          </a:blip>
          <a:stretch>
            <a:fillRect/>
          </a:stretch>
        </p:blipFill>
        <p:spPr>
          <a:xfrm rot="16200000" flipH="1">
            <a:off x="-370900" y="3139262"/>
            <a:ext cx="3063762" cy="4373714"/>
          </a:xfrm>
          <a:prstGeom prst="rect">
            <a:avLst/>
          </a:prstGeom>
        </p:spPr>
      </p:pic>
      <p:pic>
        <p:nvPicPr>
          <p:cNvPr id="11" name="Picture 10" descr="A picture containing orange, outdoor object&#10;&#10;AI-generated content may be incorrect.">
            <a:extLst>
              <a:ext uri="{FF2B5EF4-FFF2-40B4-BE49-F238E27FC236}">
                <a16:creationId xmlns:a16="http://schemas.microsoft.com/office/drawing/2014/main" id="{18943B5C-B8E8-08C1-6B44-E9A1BFF8ED95}"/>
              </a:ext>
            </a:extLst>
          </p:cNvPr>
          <p:cNvPicPr/>
          <p:nvPr/>
        </p:nvPicPr>
        <p:blipFill>
          <a:blip r:embed="rId5">
            <a:extLst>
              <a:ext uri="{28A0092B-C50C-407E-A947-70E740481C1C}">
                <a14:useLocalDpi xmlns:a14="http://schemas.microsoft.com/office/drawing/2010/main" val="0"/>
              </a:ext>
            </a:extLst>
          </a:blip>
          <a:stretch>
            <a:fillRect/>
          </a:stretch>
        </p:blipFill>
        <p:spPr>
          <a:xfrm rot="16200000" flipH="1">
            <a:off x="10706554" y="45870"/>
            <a:ext cx="2970892" cy="4241138"/>
          </a:xfrm>
          <a:prstGeom prst="rect">
            <a:avLst/>
          </a:prstGeom>
        </p:spPr>
      </p:pic>
    </p:spTree>
    <p:extLst>
      <p:ext uri="{BB962C8B-B14F-4D97-AF65-F5344CB8AC3E}">
        <p14:creationId xmlns:p14="http://schemas.microsoft.com/office/powerpoint/2010/main" val="275187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173D91E-97EA-D60D-EC7E-6D263B0C909D}"/>
              </a:ext>
            </a:extLst>
          </p:cNvPr>
          <p:cNvPicPr>
            <a:picLocks noChangeAspect="1"/>
          </p:cNvPicPr>
          <p:nvPr/>
        </p:nvPicPr>
        <p:blipFill>
          <a:blip r:embed="rId2"/>
          <a:srcRect r="-3" b="11020"/>
          <a:stretch>
            <a:fillRect/>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4" name="Picture 3">
            <a:extLst>
              <a:ext uri="{FF2B5EF4-FFF2-40B4-BE49-F238E27FC236}">
                <a16:creationId xmlns:a16="http://schemas.microsoft.com/office/drawing/2014/main" id="{A3F934F4-7780-A19C-B365-CF8054F355AD}"/>
              </a:ext>
            </a:extLst>
          </p:cNvPr>
          <p:cNvPicPr>
            <a:picLocks noChangeAspect="1"/>
          </p:cNvPicPr>
          <p:nvPr/>
        </p:nvPicPr>
        <p:blipFill>
          <a:blip r:embed="rId3"/>
          <a:srcRect l="11284" r="7704" b="-1"/>
          <a:stretch>
            <a:fillRect/>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7" name="Picture 6">
            <a:extLst>
              <a:ext uri="{FF2B5EF4-FFF2-40B4-BE49-F238E27FC236}">
                <a16:creationId xmlns:a16="http://schemas.microsoft.com/office/drawing/2014/main" id="{13801ECE-7E3C-D41B-E11D-5BC29AE408D9}"/>
              </a:ext>
            </a:extLst>
          </p:cNvPr>
          <p:cNvPicPr>
            <a:picLocks noChangeAspect="1"/>
          </p:cNvPicPr>
          <p:nvPr/>
        </p:nvPicPr>
        <p:blipFill>
          <a:blip r:embed="rId4"/>
          <a:srcRect b="19827"/>
          <a:stretch>
            <a:fillRect/>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5" name="Picture 4">
            <a:extLst>
              <a:ext uri="{FF2B5EF4-FFF2-40B4-BE49-F238E27FC236}">
                <a16:creationId xmlns:a16="http://schemas.microsoft.com/office/drawing/2014/main" id="{AB7E7632-FC66-F5A5-1BFF-A9132359E365}"/>
              </a:ext>
            </a:extLst>
          </p:cNvPr>
          <p:cNvPicPr>
            <a:picLocks noChangeAspect="1"/>
          </p:cNvPicPr>
          <p:nvPr/>
        </p:nvPicPr>
        <p:blipFill>
          <a:blip r:embed="rId5"/>
          <a:srcRect l="8978" r="14470" b="2"/>
          <a:stretch>
            <a:fillRect/>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29475749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A72E43A-2FC3-43A9-8E8E-0BF749E66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042DFEBD-51A2-4023-273F-50B4D4A88D18}"/>
              </a:ext>
            </a:extLst>
          </p:cNvPr>
          <p:cNvPicPr>
            <a:picLocks noChangeAspect="1"/>
          </p:cNvPicPr>
          <p:nvPr/>
        </p:nvPicPr>
        <p:blipFill>
          <a:blip r:embed="rId2"/>
          <a:srcRect l="27059" r="18309" b="-2"/>
          <a:stretch>
            <a:fillRect/>
          </a:stretch>
        </p:blipFill>
        <p:spPr>
          <a:xfrm>
            <a:off x="20" y="10"/>
            <a:ext cx="4003019" cy="3388883"/>
          </a:xfrm>
          <a:prstGeom prst="rect">
            <a:avLst/>
          </a:prstGeom>
        </p:spPr>
      </p:pic>
      <p:pic>
        <p:nvPicPr>
          <p:cNvPr id="6" name="Picture 5">
            <a:extLst>
              <a:ext uri="{FF2B5EF4-FFF2-40B4-BE49-F238E27FC236}">
                <a16:creationId xmlns:a16="http://schemas.microsoft.com/office/drawing/2014/main" id="{36A40640-200B-B8E1-B34F-8EBF5152C557}"/>
              </a:ext>
            </a:extLst>
          </p:cNvPr>
          <p:cNvPicPr>
            <a:picLocks noChangeAspect="1"/>
          </p:cNvPicPr>
          <p:nvPr/>
        </p:nvPicPr>
        <p:blipFill>
          <a:blip r:embed="rId3"/>
          <a:srcRect l="8941" r="36427" b="-2"/>
          <a:stretch>
            <a:fillRect/>
          </a:stretch>
        </p:blipFill>
        <p:spPr>
          <a:xfrm>
            <a:off x="20" y="3469102"/>
            <a:ext cx="4003019" cy="3388893"/>
          </a:xfrm>
          <a:prstGeom prst="rect">
            <a:avLst/>
          </a:prstGeom>
        </p:spPr>
      </p:pic>
      <p:pic>
        <p:nvPicPr>
          <p:cNvPr id="8" name="Picture 7">
            <a:extLst>
              <a:ext uri="{FF2B5EF4-FFF2-40B4-BE49-F238E27FC236}">
                <a16:creationId xmlns:a16="http://schemas.microsoft.com/office/drawing/2014/main" id="{4C0368DC-5E77-D3E0-A78E-E0F50A60CFC8}"/>
              </a:ext>
            </a:extLst>
          </p:cNvPr>
          <p:cNvPicPr>
            <a:picLocks noChangeAspect="1"/>
          </p:cNvPicPr>
          <p:nvPr/>
        </p:nvPicPr>
        <p:blipFill>
          <a:blip r:embed="rId4"/>
          <a:srcRect l="40457" r="32472" b="-1"/>
          <a:stretch>
            <a:fillRect/>
          </a:stretch>
        </p:blipFill>
        <p:spPr>
          <a:xfrm>
            <a:off x="4094479" y="10"/>
            <a:ext cx="4014047" cy="6857990"/>
          </a:xfrm>
          <a:prstGeom prst="rect">
            <a:avLst/>
          </a:prstGeom>
        </p:spPr>
      </p:pic>
      <p:pic>
        <p:nvPicPr>
          <p:cNvPr id="4" name="Picture 3">
            <a:extLst>
              <a:ext uri="{FF2B5EF4-FFF2-40B4-BE49-F238E27FC236}">
                <a16:creationId xmlns:a16="http://schemas.microsoft.com/office/drawing/2014/main" id="{A5B17F9B-CD06-9A15-5CEC-9693F1F20557}"/>
              </a:ext>
            </a:extLst>
          </p:cNvPr>
          <p:cNvPicPr>
            <a:picLocks noChangeAspect="1"/>
          </p:cNvPicPr>
          <p:nvPr/>
        </p:nvPicPr>
        <p:blipFill>
          <a:blip r:embed="rId5"/>
          <a:srcRect l="18411" r="26867"/>
          <a:stretch>
            <a:fillRect/>
          </a:stretch>
        </p:blipFill>
        <p:spPr>
          <a:xfrm>
            <a:off x="8188960" y="10"/>
            <a:ext cx="4003039" cy="3383270"/>
          </a:xfrm>
          <a:prstGeom prst="rect">
            <a:avLst/>
          </a:prstGeom>
        </p:spPr>
      </p:pic>
      <p:pic>
        <p:nvPicPr>
          <p:cNvPr id="5" name="Picture 4">
            <a:extLst>
              <a:ext uri="{FF2B5EF4-FFF2-40B4-BE49-F238E27FC236}">
                <a16:creationId xmlns:a16="http://schemas.microsoft.com/office/drawing/2014/main" id="{0D49976C-B53D-9E2A-DA62-049FDDBEBFAF}"/>
              </a:ext>
            </a:extLst>
          </p:cNvPr>
          <p:cNvPicPr>
            <a:picLocks noChangeAspect="1"/>
          </p:cNvPicPr>
          <p:nvPr/>
        </p:nvPicPr>
        <p:blipFill>
          <a:blip r:embed="rId6"/>
          <a:srcRect l="16000" r="29518" b="-2"/>
          <a:stretch>
            <a:fillRect/>
          </a:stretch>
        </p:blipFill>
        <p:spPr>
          <a:xfrm>
            <a:off x="8199966" y="3469102"/>
            <a:ext cx="3992034" cy="3388893"/>
          </a:xfrm>
          <a:prstGeom prst="rect">
            <a:avLst/>
          </a:prstGeom>
        </p:spPr>
      </p:pic>
    </p:spTree>
    <p:extLst>
      <p:ext uri="{BB962C8B-B14F-4D97-AF65-F5344CB8AC3E}">
        <p14:creationId xmlns:p14="http://schemas.microsoft.com/office/powerpoint/2010/main" val="365297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1036B43-5463-5D91-2CF5-4D891F432D62}"/>
              </a:ext>
            </a:extLst>
          </p:cNvPr>
          <p:cNvPicPr>
            <a:picLocks noChangeAspect="1"/>
          </p:cNvPicPr>
          <p:nvPr/>
        </p:nvPicPr>
        <p:blipFill>
          <a:blip r:embed="rId2"/>
          <a:srcRect l="7891" r="11534" b="-2"/>
          <a:stretch>
            <a:fillRect/>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6" name="Picture 5">
            <a:extLst>
              <a:ext uri="{FF2B5EF4-FFF2-40B4-BE49-F238E27FC236}">
                <a16:creationId xmlns:a16="http://schemas.microsoft.com/office/drawing/2014/main" id="{C2308D6B-5CE9-1F84-4E69-B5B0A825AF7C}"/>
              </a:ext>
            </a:extLst>
          </p:cNvPr>
          <p:cNvPicPr>
            <a:picLocks noChangeAspect="1"/>
          </p:cNvPicPr>
          <p:nvPr/>
        </p:nvPicPr>
        <p:blipFill>
          <a:blip r:embed="rId3"/>
          <a:srcRect t="16203"/>
          <a:stretch>
            <a:fillRect/>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4" name="Picture 3">
            <a:extLst>
              <a:ext uri="{FF2B5EF4-FFF2-40B4-BE49-F238E27FC236}">
                <a16:creationId xmlns:a16="http://schemas.microsoft.com/office/drawing/2014/main" id="{FBD028C1-A73D-F1FC-CC49-78932141A9E5}"/>
              </a:ext>
            </a:extLst>
          </p:cNvPr>
          <p:cNvPicPr>
            <a:picLocks noChangeAspect="1"/>
          </p:cNvPicPr>
          <p:nvPr/>
        </p:nvPicPr>
        <p:blipFill>
          <a:blip r:embed="rId4"/>
          <a:srcRect t="25441" r="2" b="13092"/>
          <a:stretch>
            <a:fillRect/>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24456039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9FA960-441B-900F-0630-1F4B8E371C8D}"/>
              </a:ext>
            </a:extLst>
          </p:cNvPr>
          <p:cNvSpPr>
            <a:spLocks noGrp="1"/>
          </p:cNvSpPr>
          <p:nvPr>
            <p:ph idx="1"/>
          </p:nvPr>
        </p:nvSpPr>
        <p:spPr>
          <a:xfrm>
            <a:off x="838200" y="3857624"/>
            <a:ext cx="10515600" cy="2606469"/>
          </a:xfrm>
        </p:spPr>
        <p:txBody>
          <a:bodyPr vert="horz" lIns="91440" tIns="45720" rIns="91440" bIns="45720" rtlCol="0" anchor="t">
            <a:normAutofit/>
          </a:bodyPr>
          <a:lstStyle/>
          <a:p>
            <a:pPr marL="0" indent="0">
              <a:buNone/>
            </a:pPr>
            <a:r>
              <a:rPr lang="en-US" sz="1900">
                <a:cs typeface="Arial"/>
              </a:rPr>
              <a:t>Woodland Creek Subdivision is a single-family residential housing development located along the south side of Dinkins Street off Highway 43 in Canton, MS 39046. The west side of the site is located along Woodland Drive off the Canton Parkway. Phase 1 is part of a larger tract totaling 77.78+acres, of which three of the the phases will include one-hundred and thirty-one (131) lots. In addition, to the utilities and streets, there will be walking lanes and a waterway running throughout the site. Phase 1 of the project will include thirty-nine (39) lots, of which thirty-three (33) will be developed for the purpose of this loan request. The developer has complete control of the site and there is no current outstanding debt on the property.</a:t>
            </a:r>
          </a:p>
        </p:txBody>
      </p:sp>
      <p:pic>
        <p:nvPicPr>
          <p:cNvPr id="4" name="Picture 3">
            <a:extLst>
              <a:ext uri="{FF2B5EF4-FFF2-40B4-BE49-F238E27FC236}">
                <a16:creationId xmlns:a16="http://schemas.microsoft.com/office/drawing/2014/main" id="{9438B4AE-7854-593D-7D9A-0C4AF5772CA9}"/>
              </a:ext>
            </a:extLst>
          </p:cNvPr>
          <p:cNvPicPr>
            <a:picLocks noChangeAspect="1"/>
          </p:cNvPicPr>
          <p:nvPr/>
        </p:nvPicPr>
        <p:blipFill>
          <a:blip r:embed="rId2"/>
          <a:stretch>
            <a:fillRect/>
          </a:stretch>
        </p:blipFill>
        <p:spPr>
          <a:xfrm>
            <a:off x="0" y="-9931"/>
            <a:ext cx="7288696" cy="3564820"/>
          </a:xfrm>
          <a:prstGeom prst="rect">
            <a:avLst/>
          </a:prstGeom>
        </p:spPr>
      </p:pic>
      <p:pic>
        <p:nvPicPr>
          <p:cNvPr id="5" name="Picture 4">
            <a:extLst>
              <a:ext uri="{FF2B5EF4-FFF2-40B4-BE49-F238E27FC236}">
                <a16:creationId xmlns:a16="http://schemas.microsoft.com/office/drawing/2014/main" id="{148D3CCE-27E5-AEB9-3664-DA27D18CF4FC}"/>
              </a:ext>
            </a:extLst>
          </p:cNvPr>
          <p:cNvPicPr>
            <a:picLocks noChangeAspect="1"/>
          </p:cNvPicPr>
          <p:nvPr/>
        </p:nvPicPr>
        <p:blipFill>
          <a:blip r:embed="rId3"/>
          <a:srcRect l="5393" t="11737" r="2247" b="13146"/>
          <a:stretch>
            <a:fillRect/>
          </a:stretch>
        </p:blipFill>
        <p:spPr>
          <a:xfrm>
            <a:off x="7288695" y="5826"/>
            <a:ext cx="4904156" cy="1918363"/>
          </a:xfrm>
          <a:prstGeom prst="rect">
            <a:avLst/>
          </a:prstGeom>
        </p:spPr>
      </p:pic>
      <p:pic>
        <p:nvPicPr>
          <p:cNvPr id="6" name="Picture 5">
            <a:extLst>
              <a:ext uri="{FF2B5EF4-FFF2-40B4-BE49-F238E27FC236}">
                <a16:creationId xmlns:a16="http://schemas.microsoft.com/office/drawing/2014/main" id="{07F3812A-992C-0ADE-1323-756A99E96B8E}"/>
              </a:ext>
            </a:extLst>
          </p:cNvPr>
          <p:cNvPicPr>
            <a:picLocks noChangeAspect="1"/>
          </p:cNvPicPr>
          <p:nvPr/>
        </p:nvPicPr>
        <p:blipFill>
          <a:blip r:embed="rId4"/>
          <a:srcRect t="11429" b="11517"/>
          <a:stretch>
            <a:fillRect/>
          </a:stretch>
        </p:blipFill>
        <p:spPr>
          <a:xfrm>
            <a:off x="7266609" y="1771547"/>
            <a:ext cx="4903305" cy="1788444"/>
          </a:xfrm>
          <a:prstGeom prst="rect">
            <a:avLst/>
          </a:prstGeom>
        </p:spPr>
      </p:pic>
    </p:spTree>
    <p:extLst>
      <p:ext uri="{BB962C8B-B14F-4D97-AF65-F5344CB8AC3E}">
        <p14:creationId xmlns:p14="http://schemas.microsoft.com/office/powerpoint/2010/main" val="1114462625"/>
      </p:ext>
    </p:extLst>
  </p:cSld>
  <p:clrMapOvr>
    <a:masterClrMapping/>
  </p:clrMapOvr>
</p:sld>
</file>

<file path=ppt/theme/theme1.xml><?xml version="1.0" encoding="utf-8"?>
<a:theme xmlns:a="http://schemas.openxmlformats.org/drawingml/2006/main" name="Office Theme">
  <a:themeElements>
    <a:clrScheme name="Conference 2026">
      <a:dk1>
        <a:srgbClr val="1B2650"/>
      </a:dk1>
      <a:lt1>
        <a:sysClr val="window" lastClr="FFFFFF"/>
      </a:lt1>
      <a:dk2>
        <a:srgbClr val="1B2650"/>
      </a:dk2>
      <a:lt2>
        <a:srgbClr val="E8E8E8"/>
      </a:lt2>
      <a:accent1>
        <a:srgbClr val="0F4A81"/>
      </a:accent1>
      <a:accent2>
        <a:srgbClr val="FF620B"/>
      </a:accent2>
      <a:accent3>
        <a:srgbClr val="B4D9EC"/>
      </a:accent3>
      <a:accent4>
        <a:srgbClr val="178EBA"/>
      </a:accent4>
      <a:accent5>
        <a:srgbClr val="FF9906"/>
      </a:accent5>
      <a:accent6>
        <a:srgbClr val="F9C0C5"/>
      </a:accent6>
      <a:hlink>
        <a:srgbClr val="467886"/>
      </a:hlink>
      <a:folHlink>
        <a:srgbClr val="F03D0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EFA5146F1E9C341B376053F32C348D7" ma:contentTypeVersion="15" ma:contentTypeDescription="Create a new document." ma:contentTypeScope="" ma:versionID="a8f59e9a1bee48c22a62a6e79eed0245">
  <xsd:schema xmlns:xsd="http://www.w3.org/2001/XMLSchema" xmlns:xs="http://www.w3.org/2001/XMLSchema" xmlns:p="http://schemas.microsoft.com/office/2006/metadata/properties" xmlns:ns3="861eed42-dbcc-4e29-b3be-5d7489aa98e5" xmlns:ns4="48dd3cc7-97d7-4af7-967d-a1033402e2a2" targetNamespace="http://schemas.microsoft.com/office/2006/metadata/properties" ma:root="true" ma:fieldsID="1844448ddd77dece6541923b04245722" ns3:_="" ns4:_="">
    <xsd:import namespace="861eed42-dbcc-4e29-b3be-5d7489aa98e5"/>
    <xsd:import namespace="48dd3cc7-97d7-4af7-967d-a1033402e2a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_activity" minOccurs="0"/>
                <xsd:element ref="ns4:MediaServiceObjectDetectorVersions" minOccurs="0"/>
                <xsd:element ref="ns4:MediaServiceSystemTags"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1eed42-dbcc-4e29-b3be-5d7489aa98e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8dd3cc7-97d7-4af7-967d-a1033402e2a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8dd3cc7-97d7-4af7-967d-a1033402e2a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081150-386C-4831-9025-5E3509E4C1F8}">
  <ds:schemaRefs>
    <ds:schemaRef ds:uri="48dd3cc7-97d7-4af7-967d-a1033402e2a2"/>
    <ds:schemaRef ds:uri="861eed42-dbcc-4e29-b3be-5d7489aa98e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BD8952C-5E07-49C7-BE0F-F42773769538}">
  <ds:schemaRefs>
    <ds:schemaRef ds:uri="48dd3cc7-97d7-4af7-967d-a1033402e2a2"/>
    <ds:schemaRef ds:uri="861eed42-dbcc-4e29-b3be-5d7489aa98e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7A14B9E-84AA-40A9-AC6C-5983023BEF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57</Slides>
  <Notes>49</Notes>
  <HiddenSlides>0</HiddenSlide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PowerPoint Presentation</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MHC Construction Lending Programs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Brittany Sistrunk</dc:creator>
  <cp:revision>1</cp:revision>
  <dcterms:created xsi:type="dcterms:W3CDTF">2026-02-19T14:00:21Z</dcterms:created>
  <dcterms:modified xsi:type="dcterms:W3CDTF">2026-04-21T15:54:29Z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0x0101007EFA5146F1E9C341B376053F32C348D7</vt:lpwstr>
  </property>
</Properties>
</file>